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304" r:id="rId2"/>
    <p:sldId id="294" r:id="rId3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31" autoAdjust="0"/>
    <p:restoredTop sz="90929"/>
  </p:normalViewPr>
  <p:slideViewPr>
    <p:cSldViewPr>
      <p:cViewPr>
        <p:scale>
          <a:sx n="100" d="100"/>
          <a:sy n="100" d="100"/>
        </p:scale>
        <p:origin x="-80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pic>
        <p:nvPicPr>
          <p:cNvPr id="5123" name="Picture 3" descr="D:\FRONTPAGE THEMES\NATURE\ANABNR2.PNG"/>
          <p:cNvPicPr>
            <a:picLocks noChangeAspect="1" noChangeArrowheads="1"/>
          </p:cNvPicPr>
          <p:nvPr/>
        </p:nvPicPr>
        <p:blipFill>
          <a:blip r:embed="rId2" cstate="print"/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</p:spPr>
      </p:pic>
      <p:sp>
        <p:nvSpPr>
          <p:cNvPr id="5124" name="Rectangle 4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fld id="{90E83682-DED5-4D48-B522-95E3EE80F29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ransition xmlns:p14="http://schemas.microsoft.com/office/powerpoint/2010/main"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DDBBE-C9B7-4051-9659-7314F44FB640}" type="slidenum">
              <a:rPr lang="en-GB"/>
              <a:pPr/>
              <a:t>‹#›</a:t>
            </a:fld>
            <a:endParaRPr lang="en-GB" sz="1400"/>
          </a:p>
        </p:txBody>
      </p:sp>
    </p:spTree>
  </p:cSld>
  <p:clrMapOvr>
    <a:masterClrMapping/>
  </p:clrMapOvr>
  <p:transition xmlns:p14="http://schemas.microsoft.com/office/powerpoint/2010/main"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22337-4C3B-482E-A1C5-73A39E09E98A}" type="slidenum">
              <a:rPr lang="en-GB"/>
              <a:pPr/>
              <a:t>‹#›</a:t>
            </a:fld>
            <a:endParaRPr lang="en-GB" sz="1400"/>
          </a:p>
        </p:txBody>
      </p:sp>
    </p:spTree>
  </p:cSld>
  <p:clrMapOvr>
    <a:masterClrMapping/>
  </p:clrMapOvr>
  <p:transition xmlns:p14="http://schemas.microsoft.com/office/powerpoint/2010/main" spd="slow"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8B400AB1-FDFC-4810-8F81-A7C920558041}" type="slidenum">
              <a:rPr lang="en-GB"/>
              <a:pPr/>
              <a:t>‹#›</a:t>
            </a:fld>
            <a:endParaRPr lang="en-GB" sz="1400"/>
          </a:p>
        </p:txBody>
      </p:sp>
    </p:spTree>
  </p:cSld>
  <p:clrMapOvr>
    <a:masterClrMapping/>
  </p:clrMapOvr>
  <p:transition xmlns:p14="http://schemas.microsoft.com/office/powerpoint/2010/main" spd="slow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66800" y="64135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4135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13500"/>
            <a:ext cx="914400" cy="457200"/>
          </a:xfrm>
        </p:spPr>
        <p:txBody>
          <a:bodyPr/>
          <a:lstStyle>
            <a:lvl1pPr>
              <a:defRPr/>
            </a:lvl1pPr>
          </a:lstStyle>
          <a:p>
            <a:fld id="{FA85C388-8DB7-406D-A1E1-A2253A79BC5E}" type="slidenum">
              <a:rPr lang="en-GB"/>
              <a:pPr/>
              <a:t>‹#›</a:t>
            </a:fld>
            <a:endParaRPr lang="en-GB" sz="1400"/>
          </a:p>
        </p:txBody>
      </p:sp>
    </p:spTree>
  </p:cSld>
  <p:clrMapOvr>
    <a:masterClrMapping/>
  </p:clrMapOvr>
  <p:transition xmlns:p14="http://schemas.microsoft.com/office/powerpoint/2010/main"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A6ADA7-BBD7-405B-8C5A-D2D5CFDF6C8A}" type="slidenum">
              <a:rPr lang="en-GB"/>
              <a:pPr/>
              <a:t>‹#›</a:t>
            </a:fld>
            <a:endParaRPr lang="en-GB" sz="1400"/>
          </a:p>
        </p:txBody>
      </p:sp>
    </p:spTree>
  </p:cSld>
  <p:clrMapOvr>
    <a:masterClrMapping/>
  </p:clrMapOvr>
  <p:transition xmlns:p14="http://schemas.microsoft.com/office/powerpoint/2010/main"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A8D5A-69BB-48D9-8E7E-FF5787C0B2CD}" type="slidenum">
              <a:rPr lang="en-GB"/>
              <a:pPr/>
              <a:t>‹#›</a:t>
            </a:fld>
            <a:endParaRPr lang="en-GB" sz="1400"/>
          </a:p>
        </p:txBody>
      </p:sp>
    </p:spTree>
  </p:cSld>
  <p:clrMapOvr>
    <a:masterClrMapping/>
  </p:clrMapOvr>
  <p:transition xmlns:p14="http://schemas.microsoft.com/office/powerpoint/2010/main"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6D78E7-F32E-4301-8C29-1EE361E3ACA4}" type="slidenum">
              <a:rPr lang="en-GB"/>
              <a:pPr/>
              <a:t>‹#›</a:t>
            </a:fld>
            <a:endParaRPr lang="en-GB" sz="1400"/>
          </a:p>
        </p:txBody>
      </p:sp>
    </p:spTree>
  </p:cSld>
  <p:clrMapOvr>
    <a:masterClrMapping/>
  </p:clrMapOvr>
  <p:transition xmlns:p14="http://schemas.microsoft.com/office/powerpoint/2010/main"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2F6D6A-4002-4737-96FF-BCC4D07D62FC}" type="slidenum">
              <a:rPr lang="en-GB"/>
              <a:pPr/>
              <a:t>‹#›</a:t>
            </a:fld>
            <a:endParaRPr lang="en-GB" sz="1400"/>
          </a:p>
        </p:txBody>
      </p:sp>
    </p:spTree>
  </p:cSld>
  <p:clrMapOvr>
    <a:masterClrMapping/>
  </p:clrMapOvr>
  <p:transition xmlns:p14="http://schemas.microsoft.com/office/powerpoint/2010/main"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12D77-FA2A-442E-8817-6EF9C5ABF653}" type="slidenum">
              <a:rPr lang="en-GB"/>
              <a:pPr/>
              <a:t>‹#›</a:t>
            </a:fld>
            <a:endParaRPr lang="en-GB" sz="1400"/>
          </a:p>
        </p:txBody>
      </p:sp>
    </p:spTree>
  </p:cSld>
  <p:clrMapOvr>
    <a:masterClrMapping/>
  </p:clrMapOvr>
  <p:transition xmlns:p14="http://schemas.microsoft.com/office/powerpoint/2010/main"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42207C-7033-499E-B481-7A95BE4176BC}" type="slidenum">
              <a:rPr lang="en-GB"/>
              <a:pPr/>
              <a:t>‹#›</a:t>
            </a:fld>
            <a:endParaRPr lang="en-GB" sz="1400"/>
          </a:p>
        </p:txBody>
      </p:sp>
    </p:spTree>
  </p:cSld>
  <p:clrMapOvr>
    <a:masterClrMapping/>
  </p:clrMapOvr>
  <p:transition xmlns:p14="http://schemas.microsoft.com/office/powerpoint/2010/main"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1878F6-422B-4251-AC57-A77C466EA1AA}" type="slidenum">
              <a:rPr lang="en-GB"/>
              <a:pPr/>
              <a:t>‹#›</a:t>
            </a:fld>
            <a:endParaRPr lang="en-GB" sz="1400"/>
          </a:p>
        </p:txBody>
      </p:sp>
    </p:spTree>
  </p:cSld>
  <p:clrMapOvr>
    <a:masterClrMapping/>
  </p:clrMapOvr>
  <p:transition xmlns:p14="http://schemas.microsoft.com/office/powerpoint/2010/main"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F2653-ADAF-4433-9D38-FD9E807B2FDC}" type="slidenum">
              <a:rPr lang="en-GB"/>
              <a:pPr/>
              <a:t>‹#›</a:t>
            </a:fld>
            <a:endParaRPr lang="en-GB" sz="1400"/>
          </a:p>
        </p:txBody>
      </p:sp>
    </p:spTree>
  </p:cSld>
  <p:clrMapOvr>
    <a:masterClrMapping/>
  </p:clrMapOvr>
  <p:transition xmlns:p14="http://schemas.microsoft.com/office/powerpoint/2010/main"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100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101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pic>
        <p:nvPicPr>
          <p:cNvPr id="4105" name="Picture 9" descr="C:\Wendy\anabnr2.GIF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</p:spPr>
      </p:pic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fld id="{A7AA832B-7073-4180-A70F-A05890EA6D47}" type="slidenum">
              <a:rPr lang="en-GB"/>
              <a:pPr/>
              <a:t>‹#›</a:t>
            </a:fld>
            <a:endParaRPr lang="en-GB" sz="140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ransition xmlns:p14="http://schemas.microsoft.com/office/powerpoint/2010/main" spd="slow">
    <p:random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457200" indent="-457200" algn="l" rtl="0" fontAlgn="base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fontAlgn="base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fld id="{C25701DE-7085-3C40-A8A6-7EB5B2BD4510}" type="slidenum">
              <a:rPr 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1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2209800" y="1295400"/>
            <a:ext cx="6781800" cy="838200"/>
          </a:xfrm>
        </p:spPr>
        <p:txBody>
          <a:bodyPr>
            <a:noAutofit/>
          </a:bodyPr>
          <a:lstStyle/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r>
              <a:rPr lang="en-US" sz="4400" dirty="0" smtClean="0">
                <a:solidFill>
                  <a:srgbClr val="000090"/>
                </a:solidFill>
                <a:latin typeface="Abadi MT Condensed Extra Bold"/>
                <a:cs typeface="Abadi MT Condensed Extra Bold"/>
              </a:rPr>
              <a:t>SEL</a:t>
            </a:r>
            <a:r>
              <a:rPr lang="en-US" sz="4400" dirty="0" smtClean="0">
                <a:solidFill>
                  <a:srgbClr val="660066"/>
                </a:solidFill>
                <a:latin typeface="Abadi MT Condensed Extra Bold"/>
                <a:cs typeface="Abadi MT Condensed Extra Bold"/>
              </a:rPr>
              <a:t>(</a:t>
            </a:r>
            <a:r>
              <a:rPr lang="en-US" sz="4400" dirty="0" smtClean="0">
                <a:solidFill>
                  <a:srgbClr val="800000"/>
                </a:solidFill>
                <a:latin typeface="Abadi MT Condensed Extra Bold"/>
                <a:cs typeface="Abadi MT Condensed Extra Bold"/>
              </a:rPr>
              <a:t>Social Emotion Learning)</a:t>
            </a:r>
          </a:p>
          <a:p>
            <a:pPr marL="0" indent="0" fontAlgn="auto">
              <a:spcBef>
                <a:spcPts val="0"/>
              </a:spcBef>
              <a:spcAft>
                <a:spcPts val="0"/>
              </a:spcAft>
              <a:buFont typeface="Wingdings"/>
              <a:buNone/>
              <a:defRPr/>
            </a:pPr>
            <a:endParaRPr lang="en-US" sz="2800" dirty="0" smtClean="0">
              <a:solidFill>
                <a:schemeClr val="tx2">
                  <a:lumMod val="10000"/>
                </a:schemeClr>
              </a:solidFill>
              <a:latin typeface="Lucida Bright" pitchFamily="18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8" name="Picture 7" descr="http://www.warpaths2peacepipes.com/images/native-american-patterns-6-c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943600"/>
            <a:ext cx="4572000" cy="50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lar Cross Symbol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514600"/>
            <a:ext cx="2540000" cy="2387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676400" y="2667000"/>
            <a:ext cx="1279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Physical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52600" y="4343400"/>
            <a:ext cx="13476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Spiritual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48200" y="2590800"/>
            <a:ext cx="15526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Emotional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48200" y="4419600"/>
            <a:ext cx="1124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0090"/>
                </a:solidFill>
              </a:rPr>
              <a:t>Mental</a:t>
            </a:r>
            <a:endParaRPr lang="en-US" b="1" dirty="0">
              <a:solidFill>
                <a:srgbClr val="000090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7117231"/>
      </p:ext>
    </p:extLst>
  </p:cSld>
  <p:clrMapOvr>
    <a:masterClrMapping/>
  </p:clrMapOvr>
  <p:transition xmlns:p14="http://schemas.microsoft.com/office/powerpoint/2010/main" spd="slow">
    <p:random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1" grpId="1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charset="0"/>
                <a:ea typeface="ＭＳ Ｐゴシック" charset="0"/>
              </a:defRPr>
            </a:lvl9pPr>
          </a:lstStyle>
          <a:p>
            <a:pPr>
              <a:lnSpc>
                <a:spcPct val="80000"/>
              </a:lnSpc>
            </a:pPr>
            <a:fld id="{4261928B-175E-384C-9342-FCC9F7A9831E}" type="slidenum">
              <a:rPr lang="en-US" sz="1200">
                <a:solidFill>
                  <a:srgbClr val="FFFFFF"/>
                </a:solidFill>
              </a:rPr>
              <a:pPr>
                <a:lnSpc>
                  <a:spcPct val="80000"/>
                </a:lnSpc>
              </a:pPr>
              <a:t>2</a:t>
            </a:fld>
            <a:endParaRPr lang="en-US" sz="1200">
              <a:solidFill>
                <a:srgbClr val="FFFFFF"/>
              </a:solidFill>
            </a:endParaRPr>
          </a:p>
        </p:txBody>
      </p:sp>
      <p:sp>
        <p:nvSpPr>
          <p:cNvPr id="51204" name="Rectangle 7"/>
          <p:cNvSpPr>
            <a:spLocks noChangeArrowheads="1"/>
          </p:cNvSpPr>
          <p:nvPr/>
        </p:nvSpPr>
        <p:spPr bwMode="auto">
          <a:xfrm flipV="1">
            <a:off x="7620000" y="6275388"/>
            <a:ext cx="914400" cy="27669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ja-JP" altLang="en-US" sz="2800" dirty="0">
                <a:latin typeface="Lucida Bright" charset="0"/>
              </a:rPr>
              <a:t>“</a:t>
            </a:r>
            <a:r>
              <a:rPr lang="en-US" sz="2800" dirty="0">
                <a:latin typeface="Lucida Bright" charset="0"/>
              </a:rPr>
              <a:t>I do not think the measure of a civilization is how </a:t>
            </a:r>
            <a:r>
              <a:rPr lang="en-US" sz="2800" dirty="0" smtClean="0">
                <a:latin typeface="Lucida Bright" charset="0"/>
              </a:rPr>
              <a:t>all </a:t>
            </a:r>
            <a:r>
              <a:rPr lang="en-US" sz="2800" dirty="0">
                <a:latin typeface="Lucida Bright" charset="0"/>
              </a:rPr>
              <a:t>its buildings of concrete are, but rather how well its people have learned to relate to their environment and fellow man.</a:t>
            </a:r>
            <a:r>
              <a:rPr lang="ja-JP" altLang="en-US" sz="2800" dirty="0">
                <a:latin typeface="Lucida Bright" charset="0"/>
              </a:rPr>
              <a:t>”</a:t>
            </a:r>
            <a:r>
              <a:rPr lang="en-US" sz="2800" dirty="0">
                <a:latin typeface="Lucida Bright" charset="0"/>
              </a:rPr>
              <a:t/>
            </a:r>
            <a:br>
              <a:rPr lang="en-US" sz="2800" dirty="0">
                <a:latin typeface="Lucida Bright" charset="0"/>
              </a:rPr>
            </a:br>
            <a:r>
              <a:rPr lang="en-US" sz="2800" dirty="0">
                <a:latin typeface="Lucida Bright" charset="0"/>
              </a:rPr>
              <a:t>		—Sun Bear of the Chippewa Tribe </a:t>
            </a:r>
          </a:p>
        </p:txBody>
      </p:sp>
      <p:sp>
        <p:nvSpPr>
          <p:cNvPr id="5" name="Rectangle 4"/>
          <p:cNvSpPr/>
          <p:nvPr/>
        </p:nvSpPr>
        <p:spPr>
          <a:xfrm>
            <a:off x="1143000" y="982177"/>
            <a:ext cx="7239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smtClean="0">
                <a:solidFill>
                  <a:srgbClr val="660066"/>
                </a:solidFill>
              </a:rPr>
              <a:t>Circle</a:t>
            </a:r>
            <a:r>
              <a:rPr lang="en-US" dirty="0" smtClean="0"/>
              <a:t> </a:t>
            </a:r>
          </a:p>
          <a:p>
            <a:pPr marL="342900" indent="-342900">
              <a:buFontTx/>
              <a:buChar char="-"/>
            </a:pPr>
            <a:r>
              <a:rPr lang="en-US" b="1" dirty="0" smtClean="0">
                <a:solidFill>
                  <a:srgbClr val="008000"/>
                </a:solidFill>
                <a:latin typeface="Abadi MT Condensed Extra Bold"/>
                <a:cs typeface="Abadi MT Condensed Extra Bold"/>
              </a:rPr>
              <a:t>has no </a:t>
            </a:r>
            <a:r>
              <a:rPr lang="en-US" b="1" dirty="0" smtClean="0">
                <a:solidFill>
                  <a:srgbClr val="008000"/>
                </a:solidFill>
                <a:latin typeface="Abadi MT Condensed Extra Bold"/>
                <a:cs typeface="Abadi MT Condensed Extra Bold"/>
              </a:rPr>
              <a:t>end / </a:t>
            </a:r>
            <a:r>
              <a:rPr lang="en-US" b="1" dirty="0" smtClean="0">
                <a:solidFill>
                  <a:srgbClr val="008000"/>
                </a:solidFill>
                <a:latin typeface="Abadi MT Condensed Extra Bold"/>
                <a:cs typeface="Abadi MT Condensed Extra Bold"/>
              </a:rPr>
              <a:t>cannot be broken</a:t>
            </a:r>
          </a:p>
          <a:p>
            <a:pPr marL="342900" indent="-342900">
              <a:buFontTx/>
              <a:buChar char="-"/>
            </a:pPr>
            <a:r>
              <a:rPr lang="en-US" dirty="0" smtClean="0">
                <a:solidFill>
                  <a:srgbClr val="008000"/>
                </a:solidFill>
                <a:latin typeface="Abadi MT Condensed Extra Bold"/>
                <a:cs typeface="Abadi MT Condensed Extra Bold"/>
              </a:rPr>
              <a:t>means equality/ closeness/ protection.</a:t>
            </a:r>
            <a:endParaRPr lang="en-US" dirty="0">
              <a:solidFill>
                <a:srgbClr val="008000"/>
              </a:solidFill>
              <a:latin typeface="Abadi MT Condensed Extra Bold"/>
              <a:cs typeface="Abadi MT Condensed Extra Bold"/>
            </a:endParaRPr>
          </a:p>
          <a:p>
            <a:r>
              <a:rPr lang="en-US" dirty="0" smtClean="0"/>
              <a:t>(No </a:t>
            </a:r>
            <a:r>
              <a:rPr lang="en-US" dirty="0"/>
              <a:t>person is more prominent </a:t>
            </a:r>
            <a:r>
              <a:rPr lang="en-US" dirty="0" smtClean="0"/>
              <a:t>than any other person.)</a:t>
            </a:r>
          </a:p>
          <a:p>
            <a:endParaRPr lang="en-US" dirty="0"/>
          </a:p>
          <a:p>
            <a:r>
              <a:rPr lang="en-US" sz="4800" dirty="0" smtClean="0">
                <a:solidFill>
                  <a:srgbClr val="660066"/>
                </a:solidFill>
              </a:rPr>
              <a:t>    meetings 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Abadi MT Condensed Extra Bold"/>
                <a:cs typeface="Abadi MT Condensed Extra Bold"/>
              </a:rPr>
              <a:t>- All </a:t>
            </a:r>
            <a:r>
              <a:rPr lang="en-US" b="1" dirty="0">
                <a:solidFill>
                  <a:srgbClr val="0000FF"/>
                </a:solidFill>
                <a:latin typeface="Abadi MT Condensed Extra Bold"/>
                <a:cs typeface="Abadi MT Condensed Extra Bold"/>
              </a:rPr>
              <a:t>people </a:t>
            </a:r>
            <a:r>
              <a:rPr lang="en-US" b="1" dirty="0" smtClean="0">
                <a:solidFill>
                  <a:srgbClr val="0000FF"/>
                </a:solidFill>
                <a:latin typeface="Abadi MT Condensed Extra Bold"/>
                <a:cs typeface="Abadi MT Condensed Extra Bold"/>
              </a:rPr>
              <a:t>are allowed </a:t>
            </a:r>
            <a:r>
              <a:rPr lang="en-US" b="1" dirty="0">
                <a:solidFill>
                  <a:srgbClr val="0000FF"/>
                </a:solidFill>
                <a:latin typeface="Abadi MT Condensed Extra Bold"/>
                <a:cs typeface="Abadi MT Condensed Extra Bold"/>
              </a:rPr>
              <a:t>to </a:t>
            </a:r>
            <a:r>
              <a:rPr lang="en-US" b="1" dirty="0" smtClean="0">
                <a:solidFill>
                  <a:srgbClr val="0000FF"/>
                </a:solidFill>
                <a:latin typeface="Abadi MT Condensed Extra Bold"/>
                <a:cs typeface="Abadi MT Condensed Extra Bold"/>
              </a:rPr>
              <a:t>speak.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Abadi MT Condensed Extra Bold"/>
                <a:cs typeface="Abadi MT Condensed Extra Bold"/>
              </a:rPr>
              <a:t>- Words spoken are </a:t>
            </a:r>
            <a:r>
              <a:rPr lang="en-US" b="1" dirty="0">
                <a:solidFill>
                  <a:srgbClr val="0000FF"/>
                </a:solidFill>
                <a:latin typeface="Abadi MT Condensed Extra Bold"/>
                <a:cs typeface="Abadi MT Condensed Extra Bold"/>
              </a:rPr>
              <a:t>accepted and </a:t>
            </a:r>
            <a:r>
              <a:rPr lang="en-US" b="1" dirty="0" smtClean="0">
                <a:solidFill>
                  <a:srgbClr val="0000FF"/>
                </a:solidFill>
                <a:latin typeface="Abadi MT Condensed Extra Bold"/>
                <a:cs typeface="Abadi MT Condensed Extra Bold"/>
              </a:rPr>
              <a:t>respected equally.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7" name="Picture 6" descr="http://www.warpaths2peacepipes.com/images/sun-circle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685800"/>
            <a:ext cx="1356360" cy="10718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://www.warpaths2peacepipes.com/images/sun-circle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429000"/>
            <a:ext cx="822960" cy="843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4975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xmlns:p14="http://schemas.microsoft.com/office/powerpoint/2010/main" spd="slow">
        <p:checker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ature">
  <a:themeElements>
    <a:clrScheme name="Nature 2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B0AE6A"/>
      </a:hlink>
      <a:folHlink>
        <a:srgbClr val="C3E684"/>
      </a:folHlink>
    </a:clrScheme>
    <a:fontScheme name="Natur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Nature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Designs\Nature.pot</Template>
  <TotalTime>2235</TotalTime>
  <Words>95</Words>
  <Application>Microsoft Macintosh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Nature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McGuinness</dc:creator>
  <cp:lastModifiedBy>Grace Koh</cp:lastModifiedBy>
  <cp:revision>56</cp:revision>
  <dcterms:created xsi:type="dcterms:W3CDTF">2001-12-12T00:22:53Z</dcterms:created>
  <dcterms:modified xsi:type="dcterms:W3CDTF">2015-10-07T05:10:11Z</dcterms:modified>
</cp:coreProperties>
</file>