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7" r:id="rId2"/>
    <p:sldId id="286" r:id="rId3"/>
    <p:sldId id="282" r:id="rId4"/>
    <p:sldId id="271" r:id="rId5"/>
    <p:sldId id="267" r:id="rId6"/>
    <p:sldId id="29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707" autoAdjust="0"/>
  </p:normalViewPr>
  <p:slideViewPr>
    <p:cSldViewPr snapToGrid="0" snapToObjects="1">
      <p:cViewPr varScale="1">
        <p:scale>
          <a:sx n="74" d="100"/>
          <a:sy n="74" d="100"/>
        </p:scale>
        <p:origin x="-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76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A892B-B14A-354F-BF9A-015027ABD05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CB43E-2203-A84C-AEB2-2D741D354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52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1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9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2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6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8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0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9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3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2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CDD7E-9B08-FC41-8962-87B313409A8A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8B009-5BB3-284F-B961-26B44637D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6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wmf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57200"/>
            <a:ext cx="7772400" cy="247032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Calibri" charset="0"/>
                <a:cs typeface="+mj-cs"/>
              </a:rPr>
              <a:t/>
            </a:r>
            <a:br>
              <a:rPr lang="en-US" sz="4000" dirty="0">
                <a:latin typeface="Calibri" charset="0"/>
                <a:cs typeface="+mj-cs"/>
              </a:rPr>
            </a:br>
            <a:r>
              <a:rPr lang="en-US" sz="4000" dirty="0">
                <a:latin typeface="Calibri" charset="0"/>
                <a:cs typeface="+mj-cs"/>
              </a:rPr>
              <a:t> </a:t>
            </a:r>
            <a:r>
              <a:rPr lang="en-US" sz="5900" dirty="0">
                <a:latin typeface="Calibri" charset="0"/>
                <a:cs typeface="+mj-cs"/>
              </a:rPr>
              <a:t/>
            </a:r>
            <a:br>
              <a:rPr lang="en-US" sz="5900" dirty="0">
                <a:latin typeface="Calibri" charset="0"/>
                <a:cs typeface="+mj-cs"/>
              </a:rPr>
            </a:br>
            <a:r>
              <a:rPr lang="en-US" sz="5900" dirty="0">
                <a:latin typeface="Calibri" charset="0"/>
                <a:cs typeface="+mj-cs"/>
              </a:rPr>
              <a:t/>
            </a:r>
            <a:br>
              <a:rPr lang="en-US" sz="5900" dirty="0">
                <a:latin typeface="Calibri" charset="0"/>
                <a:cs typeface="+mj-cs"/>
              </a:rPr>
            </a:br>
            <a:r>
              <a:rPr lang="en-US" sz="5300" dirty="0" smtClean="0">
                <a:latin typeface="Calibri" charset="0"/>
              </a:rPr>
              <a:t> </a:t>
            </a:r>
            <a:br>
              <a:rPr lang="en-US" sz="5300" dirty="0" smtClean="0">
                <a:latin typeface="Calibri" charset="0"/>
              </a:rPr>
            </a:br>
            <a:r>
              <a:rPr lang="en-US" sz="5300" dirty="0">
                <a:latin typeface="Calibri" charset="0"/>
              </a:rPr>
              <a:t/>
            </a:r>
            <a:br>
              <a:rPr lang="en-US" sz="5300" dirty="0">
                <a:latin typeface="Calibri" charset="0"/>
              </a:rPr>
            </a:br>
            <a:r>
              <a:rPr lang="en-US" sz="5300" dirty="0" smtClean="0">
                <a:latin typeface="Calibri" charset="0"/>
              </a:rPr>
              <a:t/>
            </a:r>
            <a:br>
              <a:rPr lang="en-US" sz="5300" dirty="0" smtClean="0">
                <a:latin typeface="Calibri" charset="0"/>
              </a:rPr>
            </a:br>
            <a:r>
              <a:rPr lang="en-US" sz="10700" dirty="0" smtClean="0">
                <a:solidFill>
                  <a:srgbClr val="660066"/>
                </a:solidFill>
                <a:latin typeface="Arial Black"/>
                <a:cs typeface="Arial Black"/>
              </a:rPr>
              <a:t>CBT</a:t>
            </a:r>
            <a:r>
              <a:rPr lang="en-US" sz="7300" dirty="0" smtClean="0">
                <a:latin typeface="Calibri" charset="0"/>
              </a:rPr>
              <a:t> </a:t>
            </a:r>
            <a:r>
              <a:rPr lang="en-US" sz="5300" dirty="0" smtClean="0">
                <a:latin typeface="Calibri" charset="0"/>
              </a:rPr>
              <a:t/>
            </a:r>
            <a:br>
              <a:rPr lang="en-US" sz="5300" dirty="0" smtClean="0">
                <a:latin typeface="Calibri" charset="0"/>
              </a:rPr>
            </a:br>
            <a:r>
              <a:rPr lang="en-US" sz="4000" dirty="0" smtClean="0">
                <a:latin typeface="Calibri" charset="0"/>
              </a:rPr>
              <a:t/>
            </a:r>
            <a:br>
              <a:rPr lang="en-US" sz="4000" dirty="0" smtClean="0">
                <a:latin typeface="Calibri" charset="0"/>
              </a:rPr>
            </a:br>
            <a:r>
              <a:rPr lang="en-US" sz="5900" dirty="0">
                <a:latin typeface="Calibri" charset="0"/>
                <a:cs typeface="+mj-cs"/>
              </a:rPr>
              <a:t/>
            </a:r>
            <a:br>
              <a:rPr lang="en-US" sz="5900" dirty="0">
                <a:latin typeface="Calibri" charset="0"/>
                <a:cs typeface="+mj-cs"/>
              </a:rPr>
            </a:br>
            <a:r>
              <a:rPr lang="en-US" sz="4000" dirty="0">
                <a:latin typeface="Calibri" charset="0"/>
                <a:cs typeface="+mj-cs"/>
              </a:rPr>
              <a:t/>
            </a:r>
            <a:br>
              <a:rPr lang="en-US" sz="4000" dirty="0">
                <a:latin typeface="Calibri" charset="0"/>
                <a:cs typeface="+mj-cs"/>
              </a:rPr>
            </a:br>
            <a:r>
              <a:rPr lang="en-US" sz="3600" dirty="0">
                <a:latin typeface="Calibri" charset="0"/>
                <a:cs typeface="+mj-cs"/>
              </a:rPr>
              <a:t/>
            </a:r>
            <a:br>
              <a:rPr lang="en-US" sz="3600" dirty="0">
                <a:latin typeface="Calibri" charset="0"/>
                <a:cs typeface="+mj-cs"/>
              </a:rPr>
            </a:br>
            <a:r>
              <a:rPr lang="en-US" sz="3600" dirty="0">
                <a:latin typeface="Calibri" charset="0"/>
                <a:cs typeface="+mj-cs"/>
              </a:rPr>
              <a:t/>
            </a:r>
            <a:br>
              <a:rPr lang="en-US" sz="3600" dirty="0">
                <a:latin typeface="Calibri" charset="0"/>
                <a:cs typeface="+mj-cs"/>
              </a:rPr>
            </a:br>
            <a:r>
              <a:rPr lang="en-US" sz="4000" dirty="0">
                <a:latin typeface="Calibri" charset="0"/>
                <a:cs typeface="+mj-cs"/>
              </a:rPr>
              <a:t> </a:t>
            </a:r>
            <a:r>
              <a:rPr lang="en-US" sz="2500" dirty="0">
                <a:latin typeface="Calibri" charset="0"/>
                <a:cs typeface="+mj-cs"/>
              </a:rPr>
              <a:t/>
            </a:r>
            <a:br>
              <a:rPr lang="en-US" sz="2500" dirty="0">
                <a:latin typeface="Calibri" charset="0"/>
                <a:cs typeface="+mj-cs"/>
              </a:rPr>
            </a:br>
            <a:endParaRPr lang="en-US" sz="2500" dirty="0">
              <a:latin typeface="Calibri" charset="0"/>
              <a:cs typeface="+mj-cs"/>
            </a:endParaRPr>
          </a:p>
        </p:txBody>
      </p:sp>
      <p:sp>
        <p:nvSpPr>
          <p:cNvPr id="15363" name="Subtitle 13"/>
          <p:cNvSpPr>
            <a:spLocks noGrp="1"/>
          </p:cNvSpPr>
          <p:nvPr>
            <p:ph type="subTitle" idx="4294967295"/>
          </p:nvPr>
        </p:nvSpPr>
        <p:spPr>
          <a:xfrm>
            <a:off x="2362200" y="3962400"/>
            <a:ext cx="4876800" cy="4572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sz="800">
              <a:solidFill>
                <a:srgbClr val="898989"/>
              </a:solidFill>
              <a:latin typeface="Calibri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sz="2000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5" name="Picture 5" descr="C:\Program Files\Microsoft Office\Clipart\standard\stddir2\bk00032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8936" y="2803608"/>
            <a:ext cx="7775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  <a:latin typeface="Arial Rounded MT Bold"/>
                <a:cs typeface="Arial Rounded MT Bold"/>
              </a:rPr>
              <a:t>C</a:t>
            </a:r>
            <a:r>
              <a:rPr lang="en-US" sz="4000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ognitive </a:t>
            </a:r>
            <a:r>
              <a:rPr lang="en-US" sz="4000" dirty="0" smtClean="0">
                <a:solidFill>
                  <a:srgbClr val="660066"/>
                </a:solidFill>
                <a:latin typeface="Arial Rounded MT Bold"/>
                <a:cs typeface="Arial Rounded MT Bold"/>
              </a:rPr>
              <a:t>B</a:t>
            </a:r>
            <a:r>
              <a:rPr lang="en-US" sz="4000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ehavioral </a:t>
            </a:r>
            <a:r>
              <a:rPr lang="en-US" sz="4000" dirty="0" smtClean="0">
                <a:solidFill>
                  <a:srgbClr val="660066"/>
                </a:solidFill>
                <a:latin typeface="Arial Rounded MT Bold"/>
                <a:cs typeface="Arial Rounded MT Bold"/>
              </a:rPr>
              <a:t>T</a:t>
            </a:r>
            <a:r>
              <a:rPr lang="en-US" sz="4000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herapy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7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66800"/>
            <a:ext cx="6652710" cy="9906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/>
            </a:r>
            <a:br>
              <a:rPr lang="en-US" sz="2800" b="1" dirty="0" smtClean="0">
                <a:solidFill>
                  <a:srgbClr val="800000"/>
                </a:solidFill>
              </a:rPr>
            </a:br>
            <a:r>
              <a:rPr lang="en-US" sz="3600" b="1" dirty="0" smtClean="0">
                <a:solidFill>
                  <a:srgbClr val="800000"/>
                </a:solidFill>
              </a:rPr>
              <a:t>Brain Development:</a:t>
            </a:r>
            <a:r>
              <a:rPr lang="en-US" b="1" dirty="0" smtClean="0">
                <a:solidFill>
                  <a:srgbClr val="000090"/>
                </a:solidFill>
              </a:rPr>
              <a:t/>
            </a:r>
            <a:br>
              <a:rPr lang="en-US" b="1" dirty="0" smtClean="0">
                <a:solidFill>
                  <a:srgbClr val="00009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/>
            </a:r>
            <a:br>
              <a:rPr lang="en-US" b="1" dirty="0" smtClean="0">
                <a:solidFill>
                  <a:srgbClr val="8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2133600"/>
            <a:ext cx="723900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sz="2800" b="1" dirty="0" smtClean="0">
                <a:latin typeface="Arial Rounded MT Bold"/>
                <a:cs typeface="Arial Rounded MT Bold"/>
              </a:rPr>
              <a:t>Start to think/believe</a:t>
            </a:r>
          </a:p>
          <a:p>
            <a:pPr marL="365760" lvl="1" indent="0">
              <a:buNone/>
            </a:pPr>
            <a:r>
              <a:rPr lang="en-US" sz="2800" b="1" dirty="0" smtClean="0">
                <a:latin typeface="Arial Rounded MT Bold"/>
                <a:cs typeface="Arial Rounded MT Bold"/>
              </a:rPr>
              <a:t>         what others think about who I am.</a:t>
            </a:r>
          </a:p>
          <a:p>
            <a:pPr marL="365760" lvl="1" indent="0">
              <a:buNone/>
            </a:pPr>
            <a:endParaRPr lang="en-US" sz="2800" b="1" dirty="0" smtClean="0">
              <a:solidFill>
                <a:srgbClr val="008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953000"/>
            <a:ext cx="1676400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66800" y="32004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1" indent="0">
              <a:buNone/>
            </a:pPr>
            <a:r>
              <a:rPr lang="en-US" sz="2800" b="1" dirty="0" smtClean="0">
                <a:solidFill>
                  <a:srgbClr val="008000"/>
                </a:solidFill>
              </a:rPr>
              <a:t>-</a:t>
            </a:r>
            <a:r>
              <a:rPr lang="en-US" sz="2800" b="1" dirty="0">
                <a:solidFill>
                  <a:srgbClr val="008000"/>
                </a:solidFill>
              </a:rPr>
              <a:t>Irrational belief about oneself</a:t>
            </a:r>
          </a:p>
          <a:p>
            <a:pPr marL="365760" lvl="1" indent="0">
              <a:buNone/>
            </a:pPr>
            <a:r>
              <a:rPr lang="en-US" sz="2800" b="1" dirty="0">
                <a:solidFill>
                  <a:srgbClr val="008000"/>
                </a:solidFill>
              </a:rPr>
              <a:t>-self-esteem is vulnerable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1447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6600"/>
                </a:solidFill>
                <a:latin typeface="Arial Black"/>
                <a:cs typeface="Arial Black"/>
              </a:rPr>
              <a:t>Distort Thinking </a:t>
            </a:r>
            <a:r>
              <a:rPr lang="en-US" sz="2800" b="1" dirty="0">
                <a:solidFill>
                  <a:srgbClr val="000090"/>
                </a:solidFill>
                <a:latin typeface="Arial Black"/>
                <a:cs typeface="Arial Black"/>
              </a:rPr>
              <a:t>Process</a:t>
            </a:r>
            <a:endParaRPr lang="en-US" sz="2800" dirty="0"/>
          </a:p>
        </p:txBody>
      </p:sp>
      <p:pic>
        <p:nvPicPr>
          <p:cNvPr id="8" name="Picture 5" descr="C:\Program Files\Microsoft Office\Clipart\standard\stddir2\bk00032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98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772400" cy="620713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b="1" dirty="0">
                <a:latin typeface="Garamond" charset="0"/>
              </a:rPr>
              <a:t>Basics Principles of </a:t>
            </a:r>
            <a:r>
              <a:rPr lang="en-US" sz="4800" b="1" dirty="0">
                <a:solidFill>
                  <a:srgbClr val="FF6600"/>
                </a:solidFill>
                <a:latin typeface="Arial Black"/>
                <a:cs typeface="Arial Black"/>
              </a:rPr>
              <a:t>CBT</a:t>
            </a:r>
            <a:endParaRPr lang="en-GB" dirty="0" smtClean="0">
              <a:solidFill>
                <a:srgbClr val="CC3300"/>
              </a:solidFill>
              <a:cs typeface="+mj-cs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31" y="1773238"/>
            <a:ext cx="2612055" cy="226555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dirty="0" smtClean="0">
                <a:latin typeface="Arial Black"/>
                <a:cs typeface="Arial Black"/>
              </a:rPr>
              <a:t>Activating Event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dirty="0" smtClean="0">
                <a:solidFill>
                  <a:srgbClr val="000090"/>
                </a:solidFill>
              </a:rPr>
              <a:t>Actual Event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300" b="1" dirty="0" smtClean="0"/>
              <a:t> </a:t>
            </a:r>
            <a:endParaRPr lang="en-GB" sz="3300" b="1" dirty="0" smtClean="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101415" y="1847488"/>
            <a:ext cx="2148996" cy="148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Arial Black"/>
                <a:cs typeface="Arial Black"/>
              </a:rPr>
              <a:t>Impact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90"/>
                </a:solidFill>
              </a:rPr>
              <a:t>Emotions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90"/>
                </a:solidFill>
              </a:rPr>
              <a:t>Behaviors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90"/>
                </a:solidFill>
              </a:rPr>
              <a:t>Other Thoughts</a:t>
            </a:r>
            <a:endParaRPr lang="en-GB" sz="24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88285" y="2513853"/>
            <a:ext cx="3142185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Irrational thoughts</a:t>
            </a:r>
          </a:p>
          <a:p>
            <a:pPr algn="ctr">
              <a:defRPr/>
            </a:pPr>
            <a:r>
              <a:rPr lang="en-US" sz="2000" dirty="0">
                <a:solidFill>
                  <a:srgbClr val="000090"/>
                </a:solidFill>
              </a:rPr>
              <a:t>My immediate Interpretation of the event</a:t>
            </a:r>
          </a:p>
          <a:p>
            <a:pPr algn="ctr">
              <a:defRPr/>
            </a:pPr>
            <a:endParaRPr lang="en-GB" sz="32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751138" y="1709738"/>
            <a:ext cx="3260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auto">
          <a:xfrm>
            <a:off x="3033378" y="1937591"/>
            <a:ext cx="3068037" cy="576262"/>
          </a:xfrm>
          <a:prstGeom prst="leftRightArrow">
            <a:avLst>
              <a:gd name="adj1" fmla="val 50000"/>
              <a:gd name="adj2" fmla="val 148235"/>
            </a:avLst>
          </a:prstGeom>
          <a:solidFill>
            <a:srgbClr val="CC3300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auto">
          <a:xfrm rot="10800000">
            <a:off x="4248150" y="4177390"/>
            <a:ext cx="504825" cy="720725"/>
          </a:xfrm>
          <a:prstGeom prst="downArrow">
            <a:avLst>
              <a:gd name="adj1" fmla="val 50000"/>
              <a:gd name="adj2" fmla="val 35692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3613448" y="4938188"/>
            <a:ext cx="1761343" cy="107721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Thinking Error</a:t>
            </a:r>
            <a:endParaRPr lang="en-GB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" name="Picture 5" descr="C:\Program Files\Microsoft Office\Clipart\standard\stddir2\bk00032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depressed+child+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410" y="4898115"/>
            <a:ext cx="12287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7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39" grpId="0" build="p"/>
      <p:bldP spid="65540" grpId="0"/>
      <p:bldP spid="65541" grpId="0"/>
      <p:bldP spid="65544" grpId="0" animBg="1"/>
      <p:bldP spid="65545" grpId="0" animBg="1"/>
      <p:bldP spid="655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3" descr="thinki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5964" y="2811930"/>
            <a:ext cx="2206625" cy="1968500"/>
          </a:xfrm>
          <a:noFill/>
        </p:spPr>
      </p:pic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108635" y="73286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>
                <a:latin typeface="Apple Casual"/>
                <a:cs typeface="Apple Casual"/>
              </a:rPr>
              <a:t>Changing One</a:t>
            </a:r>
            <a:r>
              <a:rPr lang="ja-JP" altLang="en-US" sz="3600" dirty="0">
                <a:latin typeface="Apple Casual"/>
                <a:cs typeface="Apple Casual"/>
              </a:rPr>
              <a:t>’</a:t>
            </a:r>
            <a:r>
              <a:rPr lang="en-US" altLang="ja-JP" sz="3600" dirty="0">
                <a:latin typeface="Apple Casual"/>
                <a:cs typeface="Apple Casual"/>
              </a:rPr>
              <a:t>s Thoughts</a:t>
            </a:r>
            <a:r>
              <a:rPr lang="en-US" altLang="ja-JP" sz="3600" dirty="0" smtClean="0">
                <a:latin typeface="Apple Casual"/>
                <a:cs typeface="Apple Casual"/>
              </a:rPr>
              <a:t>:</a:t>
            </a:r>
            <a:r>
              <a:rPr lang="en-US" altLang="ja-JP" dirty="0" smtClean="0">
                <a:latin typeface="Apple Casual"/>
                <a:cs typeface="Apple Casual"/>
              </a:rPr>
              <a:t> </a:t>
            </a:r>
            <a:r>
              <a:rPr lang="en-US" altLang="ja-JP" dirty="0">
                <a:latin typeface="Calibri" charset="0"/>
              </a:rPr>
              <a:t/>
            </a:r>
            <a:br>
              <a:rPr lang="en-US" altLang="ja-JP" dirty="0">
                <a:latin typeface="Calibri" charset="0"/>
              </a:rPr>
            </a:br>
            <a:endParaRPr lang="en-US" sz="6000" dirty="0">
              <a:latin typeface="Calibri" charset="0"/>
            </a:endParaRPr>
          </a:p>
        </p:txBody>
      </p:sp>
      <p:sp>
        <p:nvSpPr>
          <p:cNvPr id="35843" name="Rectangle 5"/>
          <p:cNvSpPr>
            <a:spLocks noGrp="1"/>
          </p:cNvSpPr>
          <p:nvPr>
            <p:ph type="body" sz="half" idx="2"/>
          </p:nvPr>
        </p:nvSpPr>
        <p:spPr>
          <a:xfrm>
            <a:off x="4509247" y="1710766"/>
            <a:ext cx="4114800" cy="113104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latin typeface="Calibri" charset="0"/>
              </a:rPr>
              <a:t>-Something </a:t>
            </a:r>
            <a:r>
              <a:rPr lang="en-US" sz="2400" b="1" dirty="0">
                <a:latin typeface="Calibri" charset="0"/>
              </a:rPr>
              <a:t>bad might happen; it must not happen.</a:t>
            </a:r>
          </a:p>
          <a:p>
            <a:pPr>
              <a:lnSpc>
                <a:spcPct val="90000"/>
              </a:lnSpc>
            </a:pPr>
            <a:endParaRPr lang="en-US" sz="2400" b="1" dirty="0">
              <a:latin typeface="Calibri" charset="0"/>
            </a:endParaRPr>
          </a:p>
        </p:txBody>
      </p:sp>
      <p:sp>
        <p:nvSpPr>
          <p:cNvPr id="35844" name="Rectangle 6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3802529" cy="207532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How One THINKS </a:t>
            </a:r>
            <a:b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</a:br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About A Situation Affects </a:t>
            </a:r>
            <a:r>
              <a:rPr lang="en-US" sz="2400" dirty="0">
                <a:solidFill>
                  <a:srgbClr val="800000"/>
                </a:solidFill>
                <a:latin typeface="Arial Black"/>
                <a:cs typeface="Arial Black"/>
              </a:rPr>
              <a:t>How One Feels</a:t>
            </a:r>
          </a:p>
        </p:txBody>
      </p:sp>
      <p:pic>
        <p:nvPicPr>
          <p:cNvPr id="6" name="Picture 5" descr="C:\Program Files\Microsoft Office\Clipart\standard\stddir2\bk00032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7730" y="2569882"/>
            <a:ext cx="3735294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latin typeface="Calibri" charset="0"/>
              </a:rPr>
              <a:t>-I can</a:t>
            </a:r>
            <a:r>
              <a:rPr lang="ja-JP" altLang="en-US" sz="2400" b="1" dirty="0" smtClean="0">
                <a:latin typeface="Calibri" charset="0"/>
              </a:rPr>
              <a:t>’</a:t>
            </a:r>
            <a:r>
              <a:rPr lang="en-US" altLang="ja-JP" sz="2400" b="1" dirty="0" smtClean="0">
                <a:latin typeface="Calibri" charset="0"/>
              </a:rPr>
              <a:t>t stand being anxious. I should not feel anxious.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7730" y="3675529"/>
            <a:ext cx="3630706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latin typeface="Calibri" charset="0"/>
              </a:rPr>
              <a:t>-Something is wrong about me as a person because I am worrying. </a:t>
            </a:r>
          </a:p>
          <a:p>
            <a:pPr>
              <a:lnSpc>
                <a:spcPct val="90000"/>
              </a:lnSpc>
            </a:pPr>
            <a:endParaRPr lang="en-US" sz="2400" b="1" dirty="0" smtClean="0">
              <a:latin typeface="Calibri" charset="0"/>
            </a:endParaRP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66236" y="4730572"/>
            <a:ext cx="373529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charset="0"/>
              </a:rPr>
              <a:t>-If something bad happens it will be terrible. </a:t>
            </a:r>
          </a:p>
          <a:p>
            <a:r>
              <a:rPr lang="en-US" sz="2400" dirty="0" smtClean="0"/>
              <a:t>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183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44" grpId="0" build="p"/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28837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dirty="0" smtClean="0">
                <a:latin typeface="Calibri" charset="0"/>
              </a:rPr>
              <a:t>     </a:t>
            </a:r>
            <a:r>
              <a:rPr lang="en-US" sz="2700" dirty="0" smtClean="0">
                <a:solidFill>
                  <a:srgbClr val="FF6600"/>
                </a:solidFill>
                <a:latin typeface="Arial Black"/>
                <a:cs typeface="Arial Black"/>
              </a:rPr>
              <a:t>CBT </a:t>
            </a:r>
            <a:r>
              <a:rPr lang="en-US" sz="2700" dirty="0">
                <a:latin typeface="Calibri" charset="0"/>
              </a:rPr>
              <a:t>C</a:t>
            </a:r>
            <a:r>
              <a:rPr lang="en-US" sz="2700" dirty="0">
                <a:solidFill>
                  <a:srgbClr val="0000FF"/>
                </a:solidFill>
                <a:latin typeface="Apple Casual"/>
                <a:cs typeface="Apple Casual"/>
              </a:rPr>
              <a:t>hanging Ones Thoughts</a:t>
            </a:r>
            <a:r>
              <a:rPr lang="en-US" altLang="ja-JP" sz="2700" dirty="0">
                <a:solidFill>
                  <a:srgbClr val="000090"/>
                </a:solidFill>
                <a:latin typeface="Calibri" charset="0"/>
              </a:rPr>
              <a:t> </a:t>
            </a:r>
            <a:r>
              <a:rPr lang="en-US" sz="2700" dirty="0" smtClean="0">
                <a:latin typeface="Arial Black"/>
                <a:cs typeface="Arial Black"/>
              </a:rPr>
              <a:t> </a:t>
            </a:r>
            <a:r>
              <a:rPr lang="en-US" sz="2200" dirty="0">
                <a:latin typeface="Calibri" charset="0"/>
              </a:rPr>
              <a:t/>
            </a:r>
            <a:br>
              <a:rPr lang="en-US" sz="2200" dirty="0">
                <a:latin typeface="Calibri" charset="0"/>
              </a:rPr>
            </a:br>
            <a:r>
              <a:rPr lang="en-US" sz="2200" dirty="0" smtClean="0">
                <a:latin typeface="Calibri" charset="0"/>
              </a:rPr>
              <a:t>                         </a:t>
            </a:r>
            <a:r>
              <a:rPr lang="en-US" altLang="ja-JP" dirty="0" smtClean="0">
                <a:solidFill>
                  <a:srgbClr val="000090"/>
                </a:solidFill>
                <a:latin typeface="Calibri" charset="0"/>
              </a:rPr>
              <a:t>Practice </a:t>
            </a:r>
            <a:endParaRPr lang="en-US" dirty="0">
              <a:solidFill>
                <a:srgbClr val="000090"/>
              </a:solidFill>
              <a:latin typeface="Calibri" charset="0"/>
            </a:endParaRPr>
          </a:p>
        </p:txBody>
      </p:sp>
      <p:sp>
        <p:nvSpPr>
          <p:cNvPr id="28675" name="Content Placeholder 4"/>
          <p:cNvSpPr>
            <a:spLocks noGrp="1"/>
          </p:cNvSpPr>
          <p:nvPr>
            <p:ph sz="half" idx="2"/>
          </p:nvPr>
        </p:nvSpPr>
        <p:spPr>
          <a:xfrm>
            <a:off x="3675529" y="2008610"/>
            <a:ext cx="5304118" cy="50593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3200" u="sng" dirty="0">
                <a:solidFill>
                  <a:srgbClr val="FF6600"/>
                </a:solidFill>
                <a:latin typeface="Calibri" charset="0"/>
              </a:rPr>
              <a:t>Step 1</a:t>
            </a:r>
            <a:r>
              <a:rPr lang="en-US" sz="3200" dirty="0">
                <a:latin typeface="Calibri" charset="0"/>
              </a:rPr>
              <a:t>: </a:t>
            </a:r>
            <a:r>
              <a:rPr lang="en-US" sz="2400" dirty="0">
                <a:latin typeface="Arial Black"/>
                <a:cs typeface="Arial Black"/>
              </a:rPr>
              <a:t>Identify Negative Thoughts</a:t>
            </a:r>
            <a:r>
              <a:rPr lang="en-US" sz="3200" dirty="0">
                <a:latin typeface="Calibri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sz="3200" u="sng" dirty="0">
                <a:solidFill>
                  <a:srgbClr val="FF6600"/>
                </a:solidFill>
                <a:latin typeface="Calibri" charset="0"/>
              </a:rPr>
              <a:t>Step 2</a:t>
            </a:r>
            <a:r>
              <a:rPr lang="en-US" sz="3200" dirty="0">
                <a:latin typeface="Calibri" charset="0"/>
              </a:rPr>
              <a:t>: </a:t>
            </a:r>
            <a:r>
              <a:rPr lang="en-US" sz="2400" dirty="0">
                <a:latin typeface="Arial Black"/>
                <a:cs typeface="Arial Black"/>
              </a:rPr>
              <a:t>Question and Challenge Those Thoughts. </a:t>
            </a:r>
          </a:p>
          <a:p>
            <a:pPr>
              <a:buFont typeface="Arial" charset="0"/>
              <a:buNone/>
            </a:pPr>
            <a:r>
              <a:rPr lang="en-US" sz="3200" u="sng" dirty="0">
                <a:solidFill>
                  <a:srgbClr val="FF6600"/>
                </a:solidFill>
                <a:latin typeface="Calibri" charset="0"/>
              </a:rPr>
              <a:t>Step 3</a:t>
            </a:r>
            <a:r>
              <a:rPr lang="en-US" sz="3200" dirty="0">
                <a:latin typeface="Calibri" charset="0"/>
              </a:rPr>
              <a:t>: </a:t>
            </a:r>
            <a:r>
              <a:rPr lang="en-US" sz="2400" dirty="0">
                <a:latin typeface="Arial Black"/>
                <a:cs typeface="Arial Black"/>
              </a:rPr>
              <a:t>Come Up With More Realistic and Optimistic Thoughts to Feel Better.</a:t>
            </a:r>
          </a:p>
        </p:txBody>
      </p:sp>
      <p:pic>
        <p:nvPicPr>
          <p:cNvPr id="7" name="Picture 5" descr="C:\Program Files\Microsoft Office\Clipart\standard\stddir2\bk00032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601" y="0"/>
            <a:ext cx="9236601" cy="69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" b="2316"/>
          <a:stretch>
            <a:fillRect/>
          </a:stretch>
        </p:blipFill>
        <p:spPr bwMode="auto">
          <a:xfrm>
            <a:off x="436282" y="1417638"/>
            <a:ext cx="3239247" cy="396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04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/>
          </p:cNvSpPr>
          <p:nvPr>
            <p:ph type="body" idx="1"/>
          </p:nvPr>
        </p:nvSpPr>
        <p:spPr>
          <a:xfrm>
            <a:off x="681492" y="1281588"/>
            <a:ext cx="6505214" cy="496381"/>
          </a:xfrm>
          <a:solidFill>
            <a:srgbClr val="FFFFFF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</a:rPr>
              <a:t>	</a:t>
            </a:r>
            <a:r>
              <a:rPr lang="en-US" sz="2900" dirty="0" smtClean="0">
                <a:solidFill>
                  <a:srgbClr val="0000FF"/>
                </a:solidFill>
                <a:latin typeface="Apple Casual"/>
                <a:cs typeface="Apple Casual"/>
              </a:rPr>
              <a:t>	1. “Should” Formula-irrational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FF"/>
              </a:solidFill>
              <a:latin typeface="Calibri" charset="0"/>
            </a:endParaRPr>
          </a:p>
        </p:txBody>
      </p:sp>
      <p:pic>
        <p:nvPicPr>
          <p:cNvPr id="6" name="Picture 5" descr="C:\Program Files\Microsoft Office\Clipart\standard\stddir2\bk00032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292" y="651769"/>
            <a:ext cx="6024864" cy="49421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Apple Casual"/>
                <a:cs typeface="Apple Casual"/>
              </a:rPr>
              <a:t>Replacing the “</a:t>
            </a:r>
            <a:r>
              <a:rPr lang="en-US" u="sng" dirty="0" err="1" smtClean="0">
                <a:solidFill>
                  <a:srgbClr val="0000FF"/>
                </a:solidFill>
                <a:latin typeface="Apple Casual"/>
                <a:cs typeface="Apple Casual"/>
              </a:rPr>
              <a:t>Should</a:t>
            </a:r>
            <a:r>
              <a:rPr lang="en-US" u="sng" dirty="0" err="1" smtClean="0">
                <a:solidFill>
                  <a:srgbClr val="FF0000"/>
                </a:solidFill>
                <a:latin typeface="Apple Casual"/>
                <a:cs typeface="Apple Casual"/>
              </a:rPr>
              <a:t>”s</a:t>
            </a:r>
            <a:r>
              <a:rPr lang="en-US" sz="3600" u="sng" dirty="0" smtClean="0">
                <a:solidFill>
                  <a:srgbClr val="FF0000"/>
                </a:solidFill>
                <a:latin typeface="Apple Casual"/>
                <a:cs typeface="Apple Casual"/>
              </a:rPr>
              <a:t/>
            </a:r>
            <a:br>
              <a:rPr lang="en-US" sz="3600" u="sng" dirty="0" smtClean="0">
                <a:solidFill>
                  <a:srgbClr val="FF0000"/>
                </a:solidFill>
                <a:latin typeface="Apple Casual"/>
                <a:cs typeface="Apple Casual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4292" y="1742986"/>
            <a:ext cx="852388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>
                <a:latin typeface="Andale Mono"/>
                <a:cs typeface="Andale Mono"/>
              </a:rPr>
              <a:t>“(</a:t>
            </a:r>
            <a:r>
              <a:rPr lang="en-US" sz="2400" b="1" dirty="0" smtClean="0">
                <a:cs typeface="Andale Mono"/>
              </a:rPr>
              <a:t>So and So) </a:t>
            </a:r>
            <a:r>
              <a:rPr lang="en-US" sz="2400" b="1" dirty="0" smtClean="0">
                <a:latin typeface="Arial Black"/>
                <a:cs typeface="Arial Black"/>
              </a:rPr>
              <a:t>______________ Should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>
                <a:cs typeface="Andale Mono"/>
              </a:rPr>
              <a:t>(do such and such)</a:t>
            </a:r>
            <a:r>
              <a:rPr lang="en-US" sz="2800" b="1" baseline="30000" dirty="0" smtClean="0">
                <a:latin typeface="Andale Mono"/>
                <a:cs typeface="Andale Mono"/>
              </a:rPr>
              <a:t>_______________________</a:t>
            </a:r>
            <a:r>
              <a:rPr lang="en-US" sz="2400" b="1" dirty="0" smtClean="0">
                <a:latin typeface="Andale Mono"/>
                <a:cs typeface="Andale Mono"/>
              </a:rPr>
              <a:t>.”</a:t>
            </a:r>
            <a:endParaRPr lang="en-US" sz="2400" b="1" dirty="0" smtClean="0"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0589" y="3136984"/>
            <a:ext cx="6947646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200" dirty="0" smtClean="0">
                <a:solidFill>
                  <a:srgbClr val="000090"/>
                </a:solidFill>
                <a:latin typeface="Apple Casual"/>
                <a:cs typeface="Apple Casual"/>
              </a:rPr>
              <a:t>2. “Should” </a:t>
            </a:r>
            <a:r>
              <a:rPr lang="en-US" sz="3200" dirty="0" smtClean="0">
                <a:solidFill>
                  <a:srgbClr val="0000FF"/>
                </a:solidFill>
                <a:latin typeface="Apple Casual"/>
                <a:cs typeface="Apple Casual"/>
              </a:rPr>
              <a:t>replacement formula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dirty="0" smtClean="0">
              <a:solidFill>
                <a:srgbClr val="000090"/>
              </a:solidFill>
              <a:latin typeface="Andale Mono"/>
              <a:cs typeface="Andale Mon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4291" y="3720353"/>
            <a:ext cx="752723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1" dirty="0" smtClean="0">
                <a:latin typeface="Andale Mono"/>
                <a:cs typeface="Andale Mono"/>
              </a:rPr>
              <a:t>“</a:t>
            </a:r>
            <a:r>
              <a:rPr lang="en-US" sz="2000" b="1" dirty="0" smtClean="0">
                <a:latin typeface="Arial Black"/>
                <a:cs typeface="Arial Black"/>
              </a:rPr>
              <a:t>It would be nice if </a:t>
            </a:r>
            <a:r>
              <a:rPr lang="en-US" sz="2000" b="1" dirty="0" smtClean="0">
                <a:latin typeface="Andale Mono"/>
                <a:cs typeface="Andale Mono"/>
              </a:rPr>
              <a:t>(</a:t>
            </a:r>
            <a:r>
              <a:rPr lang="en-US" sz="2000" b="1" dirty="0" smtClean="0">
                <a:cs typeface="Andale Mono"/>
              </a:rPr>
              <a:t>So and So)  </a:t>
            </a:r>
            <a:r>
              <a:rPr lang="en-US" sz="2000" b="1" dirty="0" smtClean="0">
                <a:latin typeface="Arial Black"/>
                <a:cs typeface="Arial Black"/>
              </a:rPr>
              <a:t>________________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1" dirty="0" smtClean="0">
                <a:cs typeface="Andale Mono"/>
              </a:rPr>
              <a:t>(do such and such)_______________________________.”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b="1" dirty="0" smtClean="0">
              <a:latin typeface="Arial Black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0588" y="4565200"/>
            <a:ext cx="715682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1" dirty="0" smtClean="0">
                <a:latin typeface="Arial Black"/>
                <a:cs typeface="Arial Black"/>
              </a:rPr>
              <a:t>But the reality is…_________________________________</a:t>
            </a:r>
            <a:r>
              <a:rPr lang="en-US" sz="2000" b="1" dirty="0" smtClean="0">
                <a:cs typeface="Arial Black"/>
              </a:rPr>
              <a:t>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b="1" dirty="0" smtClean="0">
              <a:latin typeface="Arial Black"/>
              <a:cs typeface="Arial Blac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20589" y="5120082"/>
            <a:ext cx="6514352" cy="65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b="1" dirty="0" smtClean="0">
                <a:latin typeface="Arial Black"/>
                <a:cs typeface="Arial Black"/>
              </a:rPr>
              <a:t>“Therefore, my most effective response could be…____________________________________</a:t>
            </a:r>
            <a:r>
              <a:rPr lang="en-US" sz="2000" b="1" dirty="0" smtClean="0">
                <a:latin typeface="Andale Mono"/>
                <a:cs typeface="Andale Mono"/>
              </a:rPr>
              <a:t>.</a:t>
            </a:r>
            <a:endParaRPr lang="en-US" sz="2000" b="1" dirty="0" smtClean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19612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nimBg="1"/>
      <p:bldP spid="3" grpId="0"/>
      <p:bldP spid="5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/>
          </p:cNvSpPr>
          <p:nvPr>
            <p:ph type="body" idx="1"/>
          </p:nvPr>
        </p:nvSpPr>
        <p:spPr>
          <a:xfrm>
            <a:off x="681492" y="1729823"/>
            <a:ext cx="3621567" cy="30364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90"/>
                </a:solidFill>
                <a:latin typeface="Apple Casual"/>
                <a:cs typeface="Apple Casual"/>
              </a:rPr>
              <a:t>All or Nothing Thinking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dirty="0" smtClean="0">
                <a:solidFill>
                  <a:srgbClr val="000090"/>
                </a:solidFill>
                <a:latin typeface="Apple Casual"/>
                <a:cs typeface="Apple Casual"/>
              </a:rPr>
              <a:t>(‘The Light Switch’)</a:t>
            </a:r>
            <a:endParaRPr lang="en-US" sz="2000" dirty="0" smtClean="0">
              <a:latin typeface="Calibri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Calibri" charset="0"/>
              </a:rPr>
              <a:t>On(+)</a:t>
            </a:r>
          </a:p>
          <a:p>
            <a:pPr>
              <a:lnSpc>
                <a:spcPct val="90000"/>
              </a:lnSpc>
              <a:buNone/>
            </a:pPr>
            <a:endParaRPr lang="en-US" sz="2400" dirty="0">
              <a:latin typeface="Calibri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Calibri" charset="0"/>
              </a:rPr>
              <a:t>                                               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dirty="0" smtClean="0">
              <a:latin typeface="Calibri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latin typeface="Calibri" charset="0"/>
              </a:rPr>
              <a:t>Off (-)</a:t>
            </a:r>
            <a:endParaRPr lang="en-US" sz="2400" dirty="0">
              <a:latin typeface="Calibri" charset="0"/>
            </a:endParaRPr>
          </a:p>
        </p:txBody>
      </p:sp>
      <p:pic>
        <p:nvPicPr>
          <p:cNvPr id="6" name="Picture 5" descr="C:\Program Files\Microsoft Office\Clipart\standard\stddir2\bk00032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292" y="433294"/>
            <a:ext cx="6024864" cy="830230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Replacing the “</a:t>
            </a:r>
            <a:r>
              <a:rPr lang="en-US" sz="3600" u="sng" dirty="0" smtClean="0">
                <a:solidFill>
                  <a:srgbClr val="FF0000"/>
                </a:solidFill>
                <a:latin typeface="Apple Casual"/>
                <a:cs typeface="Apple Casual"/>
              </a:rPr>
              <a:t>All or Nothing</a:t>
            </a:r>
            <a:r>
              <a:rPr lang="en-US" sz="3600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”</a:t>
            </a:r>
            <a:r>
              <a:rPr lang="en-US" sz="3600" u="sng" dirty="0">
                <a:solidFill>
                  <a:srgbClr val="0000FF"/>
                </a:solidFill>
                <a:latin typeface="Apple Casual"/>
                <a:cs typeface="Apple Casual"/>
              </a:rPr>
              <a:t> </a:t>
            </a:r>
            <a:r>
              <a:rPr lang="en-US" sz="3600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and “</a:t>
            </a:r>
            <a:r>
              <a:rPr lang="en-US" sz="3600" u="sng" dirty="0" smtClean="0">
                <a:solidFill>
                  <a:srgbClr val="FF0000"/>
                </a:solidFill>
                <a:latin typeface="Apple Casual"/>
                <a:cs typeface="Apple Casual"/>
              </a:rPr>
              <a:t>Mental Filter</a:t>
            </a:r>
            <a:r>
              <a:rPr lang="en-US" sz="3600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”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931" y="2626292"/>
            <a:ext cx="10563412" cy="1856059"/>
          </a:xfrm>
          <a:prstGeom prst="rect">
            <a:avLst/>
          </a:prstGeom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 rot="16672672">
            <a:off x="4217973" y="2689961"/>
            <a:ext cx="414458" cy="1573137"/>
          </a:xfrm>
          <a:prstGeom prst="downArrow">
            <a:avLst>
              <a:gd name="adj1" fmla="val 50000"/>
              <a:gd name="adj2" fmla="val 35692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0" name="Picture 9" descr="http://www.dotnetcharting.com/images/gauge_chart_marker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46" y="2626292"/>
            <a:ext cx="2784548" cy="215821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4736353" y="1729823"/>
            <a:ext cx="35858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90"/>
                </a:solidFill>
                <a:latin typeface="Apple Casual"/>
                <a:cs typeface="Apple Casual"/>
              </a:rPr>
              <a:t>Continuum Thinking</a:t>
            </a:r>
          </a:p>
          <a:p>
            <a:r>
              <a:rPr lang="en-US" sz="2200" b="1" dirty="0" smtClean="0">
                <a:solidFill>
                  <a:srgbClr val="000090"/>
                </a:solidFill>
                <a:latin typeface="Apple Casual"/>
                <a:cs typeface="Apple Casual"/>
              </a:rPr>
              <a:t>(‘The Dial’)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2570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2" grpId="0"/>
      <p:bldP spid="8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258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    CBT         </vt:lpstr>
      <vt:lpstr> Brain Development:  </vt:lpstr>
      <vt:lpstr>Basics Principles of CBT</vt:lpstr>
      <vt:lpstr>Changing One’s Thoughts:  </vt:lpstr>
      <vt:lpstr>     CBT Changing Ones Thoughts                            Practice </vt:lpstr>
      <vt:lpstr>Replacing the “Should”s </vt:lpstr>
      <vt:lpstr>Replacing the “All or Nothing” and “Mental Filter”</vt:lpstr>
    </vt:vector>
  </TitlesOfParts>
  <Company>Courtenay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Effective CBT Strategies for School-Age Children       </dc:title>
  <dc:creator>Grace Koh</dc:creator>
  <cp:lastModifiedBy>Grace Koh</cp:lastModifiedBy>
  <cp:revision>50</cp:revision>
  <cp:lastPrinted>2013-06-05T12:41:58Z</cp:lastPrinted>
  <dcterms:created xsi:type="dcterms:W3CDTF">2013-06-02T03:56:13Z</dcterms:created>
  <dcterms:modified xsi:type="dcterms:W3CDTF">2015-10-07T04:51:01Z</dcterms:modified>
</cp:coreProperties>
</file>