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56" r:id="rId2"/>
    <p:sldId id="271" r:id="rId3"/>
    <p:sldId id="274" r:id="rId4"/>
    <p:sldId id="281" r:id="rId5"/>
    <p:sldId id="275" r:id="rId6"/>
    <p:sldId id="276" r:id="rId7"/>
    <p:sldId id="277" r:id="rId8"/>
    <p:sldId id="266" r:id="rId9"/>
    <p:sldId id="261" r:id="rId10"/>
    <p:sldId id="257" r:id="rId11"/>
    <p:sldId id="263" r:id="rId12"/>
    <p:sldId id="268" r:id="rId13"/>
    <p:sldId id="269" r:id="rId14"/>
    <p:sldId id="279" r:id="rId15"/>
    <p:sldId id="280" r:id="rId16"/>
    <p:sldId id="278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0F"/>
    <a:srgbClr val="F345FF"/>
    <a:srgbClr val="F7FF13"/>
    <a:srgbClr val="FEFFFC"/>
    <a:srgbClr val="FF42FF"/>
    <a:srgbClr val="FCFF48"/>
    <a:srgbClr val="FFF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CB92B1E-06D8-4DAE-9CC1-B8FD66E7853E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D2C5E18-0097-4959-A74A-BC74B42F1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7315200" cy="32766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> </a:t>
            </a:r>
            <a:br>
              <a:rPr lang="en-US" sz="54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rial Black"/>
                <a:cs typeface="Arial Black"/>
              </a:rPr>
              <a:t>Courtenay</a:t>
            </a:r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54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>Counselor</a:t>
            </a:r>
            <a:endParaRPr lang="en-US" sz="5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9312"/>
            <a:ext cx="3468688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7422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343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itchFamily="2" charset="-79"/>
                <a:cs typeface="Aharoni" pitchFamily="2" charset="-79"/>
              </a:rPr>
              <a:t>I am a </a:t>
            </a:r>
            <a:r>
              <a:rPr lang="en-US" sz="4800" dirty="0" smtClean="0">
                <a:solidFill>
                  <a:srgbClr val="FFEA0F"/>
                </a:solidFill>
                <a:latin typeface="Aharoni" pitchFamily="2" charset="-79"/>
                <a:cs typeface="Aharoni" pitchFamily="2" charset="-79"/>
              </a:rPr>
              <a:t>Listener</a:t>
            </a:r>
            <a:endParaRPr lang="en-US" sz="4800" dirty="0">
              <a:solidFill>
                <a:srgbClr val="FFEA0F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5486400" cy="48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3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1768" y="647867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 listen to your problems.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0" y="2514600"/>
            <a:ext cx="4372232" cy="3200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My Office is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FFEA0F"/>
                </a:solidFill>
              </a:rPr>
              <a:t>215.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You can come to talk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FFEA0F"/>
                </a:solidFill>
              </a:rPr>
              <a:t>if you are feeling sad </a:t>
            </a:r>
            <a:br>
              <a:rPr lang="en-US" sz="3200" b="1" dirty="0" smtClean="0">
                <a:solidFill>
                  <a:srgbClr val="FFEA0F"/>
                </a:solidFill>
              </a:rPr>
            </a:br>
            <a:r>
              <a:rPr lang="en-US" sz="3200" b="1" dirty="0" smtClean="0">
                <a:solidFill>
                  <a:srgbClr val="FFEA0F"/>
                </a:solidFill>
              </a:rPr>
              <a:t>or upset </a:t>
            </a:r>
            <a:br>
              <a:rPr lang="en-US" sz="3200" b="1" dirty="0" smtClean="0">
                <a:solidFill>
                  <a:srgbClr val="FFEA0F"/>
                </a:solidFill>
              </a:rPr>
            </a:br>
            <a:r>
              <a:rPr lang="en-US" sz="3200" b="1" dirty="0" smtClean="0">
                <a:solidFill>
                  <a:srgbClr val="FFEA0F"/>
                </a:solidFill>
              </a:rPr>
              <a:t>about anything.</a:t>
            </a:r>
            <a:endParaRPr lang="en-US" sz="3200" b="1" dirty="0">
              <a:solidFill>
                <a:srgbClr val="FFEA0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57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9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2514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Secret </a:t>
            </a:r>
            <a:r>
              <a:rPr lang="en-US" sz="4800" dirty="0" smtClean="0">
                <a:latin typeface="Aharoni" pitchFamily="2" charset="-79"/>
                <a:cs typeface="Aharoni" pitchFamily="2" charset="-79"/>
              </a:rPr>
              <a:t>Keeper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8426"/>
            <a:ext cx="4876800" cy="544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4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9600" y="685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 keep your secrets.</a:t>
            </a:r>
            <a:endParaRPr lang="en-US" sz="36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2209800"/>
            <a:ext cx="4572000" cy="3200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unless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secret will hurt you or </a:t>
            </a:r>
            <a:r>
              <a:rPr lang="en-US" b="1" dirty="0" smtClean="0">
                <a:solidFill>
                  <a:schemeClr val="tx1"/>
                </a:solidFill>
              </a:rPr>
              <a:t>someone </a:t>
            </a:r>
            <a:r>
              <a:rPr lang="en-US" b="1" dirty="0" smtClean="0">
                <a:solidFill>
                  <a:schemeClr val="tx1"/>
                </a:solidFill>
              </a:rPr>
              <a:t>else.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4" y="933649"/>
            <a:ext cx="3310246" cy="44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3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19" y="2362200"/>
            <a:ext cx="8550876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rgbClr val="FFFC55"/>
                </a:solidFill>
                <a:latin typeface="AR BLANCA" pitchFamily="2" charset="0"/>
              </a:rPr>
              <a:t>Everyone makes mistakes</a:t>
            </a:r>
            <a:r>
              <a:rPr lang="en-US" sz="4400" dirty="0" smtClean="0">
                <a:latin typeface="AR BLANCA" pitchFamily="2" charset="0"/>
              </a:rPr>
              <a:t>.</a:t>
            </a:r>
            <a:br>
              <a:rPr lang="en-US" sz="4400" dirty="0" smtClean="0">
                <a:latin typeface="AR BLANCA" pitchFamily="2" charset="0"/>
              </a:rPr>
            </a:br>
            <a:r>
              <a:rPr lang="en-US" sz="3100" dirty="0" smtClean="0">
                <a:effectLst/>
                <a:latin typeface="Aharoni" pitchFamily="2" charset="-79"/>
                <a:cs typeface="Aharoni" pitchFamily="2" charset="-79"/>
              </a:rPr>
              <a:t>I want to help students deal with their feelings about the mistakes they’ve made.</a:t>
            </a:r>
            <a:endParaRPr lang="en-US" sz="3100" dirty="0"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7448"/>
            <a:ext cx="2554287" cy="19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3282"/>
            <a:ext cx="3810000" cy="253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90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458200" cy="1222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rgbClr val="FFFC55"/>
                </a:solidFill>
                <a:latin typeface="AR BLANCA" pitchFamily="2" charset="0"/>
              </a:rPr>
              <a:t>No Magic solutions.</a:t>
            </a:r>
            <a:r>
              <a:rPr lang="en-US" sz="4400" dirty="0" smtClean="0">
                <a:latin typeface="AR BLANCA" pitchFamily="2" charset="0"/>
              </a:rPr>
              <a:t/>
            </a:r>
            <a:br>
              <a:rPr lang="en-US" sz="4400" dirty="0" smtClean="0">
                <a:latin typeface="AR BLANCA" pitchFamily="2" charset="0"/>
              </a:rPr>
            </a:br>
            <a:r>
              <a:rPr lang="en-US" sz="4400" dirty="0" smtClean="0">
                <a:latin typeface="AR BLANCA" pitchFamily="2" charset="0"/>
              </a:rPr>
              <a:t>We must work together </a:t>
            </a:r>
            <a:br>
              <a:rPr lang="en-US" sz="4400" dirty="0" smtClean="0">
                <a:latin typeface="AR BLANCA" pitchFamily="2" charset="0"/>
              </a:rPr>
            </a:br>
            <a:r>
              <a:rPr lang="en-US" sz="4400" dirty="0">
                <a:latin typeface="AR BLANCA" pitchFamily="2" charset="0"/>
              </a:rPr>
              <a:t> </a:t>
            </a:r>
            <a:r>
              <a:rPr lang="en-US" sz="4400" dirty="0" smtClean="0">
                <a:latin typeface="AR BLANCA" pitchFamily="2" charset="0"/>
              </a:rPr>
              <a:t>              to make it better..</a:t>
            </a:r>
            <a:endParaRPr lang="en-US" sz="4400" dirty="0">
              <a:latin typeface="AR BLANCA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89" y="2971800"/>
            <a:ext cx="52614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4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458200" cy="1222375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rgbClr val="FFEA0F"/>
                </a:solidFill>
                <a:latin typeface="AR BLANCA" pitchFamily="2" charset="0"/>
              </a:rPr>
              <a:t>I want to help students </a:t>
            </a:r>
            <a:r>
              <a:rPr lang="en-US" sz="4400" dirty="0" smtClean="0">
                <a:solidFill>
                  <a:srgbClr val="FF42FF"/>
                </a:solidFill>
                <a:latin typeface="AR BLANCA" pitchFamily="2" charset="0"/>
              </a:rPr>
              <a:t>feel better.</a:t>
            </a:r>
            <a:endParaRPr lang="en-US" sz="4400" dirty="0">
              <a:solidFill>
                <a:srgbClr val="FF42FF"/>
              </a:solidFill>
              <a:latin typeface="AR BLANCA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5181600" cy="415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20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246312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1295400" cy="17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1457225" cy="142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007754" cy="24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676400" cy="88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1676400" cy="13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1806321" cy="13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528834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C55"/>
                </a:solidFill>
                <a:latin typeface="Arial Black"/>
                <a:cs typeface="Arial Black"/>
              </a:rPr>
              <a:t>MS. Grace</a:t>
            </a:r>
          </a:p>
          <a:p>
            <a:r>
              <a:rPr lang="en-US" sz="3200" dirty="0" smtClean="0">
                <a:solidFill>
                  <a:srgbClr val="FFFC55"/>
                </a:solidFill>
                <a:latin typeface="Arial Black"/>
                <a:cs typeface="Arial Black"/>
              </a:rPr>
              <a:t>Courtenay Counselor</a:t>
            </a:r>
            <a:endParaRPr lang="en-US" sz="3200" dirty="0">
              <a:solidFill>
                <a:srgbClr val="FFFC55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1246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90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C55"/>
                </a:solidFill>
                <a:latin typeface="AR HERMANN" pitchFamily="2" charset="0"/>
              </a:rPr>
              <a:t>My name is  </a:t>
            </a:r>
            <a:r>
              <a:rPr lang="en-US" dirty="0" smtClean="0">
                <a:solidFill>
                  <a:srgbClr val="FFFC55"/>
                </a:solidFill>
                <a:latin typeface="Aharoni" pitchFamily="2" charset="-79"/>
                <a:cs typeface="Aharoni" pitchFamily="2" charset="-79"/>
              </a:rPr>
              <a:t>Mrs. </a:t>
            </a:r>
            <a:r>
              <a:rPr lang="en-US" dirty="0">
                <a:solidFill>
                  <a:srgbClr val="FFFC55"/>
                </a:solidFill>
                <a:latin typeface="Aharoni" pitchFamily="2" charset="-79"/>
                <a:cs typeface="Aharoni" pitchFamily="2" charset="-79"/>
              </a:rPr>
              <a:t>Grace Koh</a:t>
            </a:r>
            <a:r>
              <a:rPr lang="en-US" dirty="0">
                <a:solidFill>
                  <a:srgbClr val="FFFC55"/>
                </a:solidFill>
                <a:latin typeface="AR HERMANN" pitchFamily="2" charset="0"/>
              </a:rPr>
              <a:t>.</a:t>
            </a:r>
            <a:br>
              <a:rPr lang="en-US" dirty="0">
                <a:solidFill>
                  <a:srgbClr val="FFFC55"/>
                </a:solidFill>
                <a:latin typeface="AR HERMANN" pitchFamily="2" charset="0"/>
              </a:rPr>
            </a:br>
            <a:r>
              <a:rPr lang="en-US" dirty="0" smtClean="0">
                <a:solidFill>
                  <a:srgbClr val="FFFC55"/>
                </a:solidFill>
                <a:latin typeface="AR HERMANN" pitchFamily="2" charset="0"/>
              </a:rPr>
              <a:t/>
            </a:r>
            <a:br>
              <a:rPr lang="en-US" dirty="0" smtClean="0">
                <a:solidFill>
                  <a:srgbClr val="FFFC55"/>
                </a:solidFill>
                <a:latin typeface="AR HERMANN" pitchFamily="2" charset="0"/>
              </a:rPr>
            </a:br>
            <a:r>
              <a:rPr lang="en-US" dirty="0" smtClean="0">
                <a:solidFill>
                  <a:srgbClr val="000090"/>
                </a:solidFill>
                <a:latin typeface="AR HERMANN" pitchFamily="2" charset="0"/>
              </a:rPr>
              <a:t>My </a:t>
            </a:r>
            <a:r>
              <a:rPr lang="en-US" dirty="0">
                <a:solidFill>
                  <a:srgbClr val="000090"/>
                </a:solidFill>
                <a:latin typeface="AR HERMANN" pitchFamily="2" charset="0"/>
              </a:rPr>
              <a:t>students call me </a:t>
            </a:r>
            <a:r>
              <a:rPr lang="en-US" b="1" dirty="0">
                <a:solidFill>
                  <a:srgbClr val="800000"/>
                </a:solidFill>
                <a:latin typeface="Aharoni" pitchFamily="2" charset="-79"/>
                <a:cs typeface="Aharoni" pitchFamily="2" charset="-79"/>
              </a:rPr>
              <a:t>Ms. </a:t>
            </a:r>
            <a:r>
              <a:rPr lang="en-US" b="1" dirty="0" smtClean="0">
                <a:solidFill>
                  <a:srgbClr val="800000"/>
                </a:solidFill>
                <a:latin typeface="Aharoni" pitchFamily="2" charset="-79"/>
                <a:cs typeface="Aharoni" pitchFamily="2" charset="-79"/>
              </a:rPr>
              <a:t>Grace.</a:t>
            </a:r>
            <a:endParaRPr lang="en-US" b="1" dirty="0">
              <a:solidFill>
                <a:srgbClr val="8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29124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5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33600" y="4572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 BLANCA" pitchFamily="2" charset="0"/>
              </a:rPr>
              <a:t>I care about every student.</a:t>
            </a:r>
            <a:endParaRPr lang="en-US" sz="4400" dirty="0">
              <a:latin typeface="AR BLANC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5766245" cy="43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077200" cy="1222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latin typeface="AR BLANCA" pitchFamily="2" charset="0"/>
              </a:rPr>
              <a:t>Students can see the school counselor </a:t>
            </a:r>
            <a:br>
              <a:rPr lang="en-US" sz="4400" dirty="0" smtClean="0">
                <a:latin typeface="AR BLANCA" pitchFamily="2" charset="0"/>
              </a:rPr>
            </a:br>
            <a:r>
              <a:rPr lang="en-US" sz="4400" dirty="0" smtClean="0">
                <a:solidFill>
                  <a:srgbClr val="FFFC55"/>
                </a:solidFill>
                <a:latin typeface="AR BLANCA" pitchFamily="2" charset="0"/>
              </a:rPr>
              <a:t>if they need someone to talk to.</a:t>
            </a:r>
            <a:endParaRPr lang="en-US" sz="4400" dirty="0">
              <a:solidFill>
                <a:srgbClr val="FFFC55"/>
              </a:solidFill>
              <a:latin typeface="AR BLANCA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4953000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15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458200" cy="122237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EFFFC"/>
                </a:solidFill>
                <a:latin typeface="AR BLANCA" pitchFamily="2" charset="0"/>
              </a:rPr>
              <a:t>I help students dry their </a:t>
            </a:r>
            <a:r>
              <a:rPr lang="en-US" sz="3200" dirty="0" smtClean="0">
                <a:solidFill>
                  <a:srgbClr val="000090"/>
                </a:solidFill>
                <a:latin typeface="AR BLANCA" pitchFamily="2" charset="0"/>
              </a:rPr>
              <a:t>tears</a:t>
            </a:r>
            <a:r>
              <a:rPr lang="en-US" sz="3200" dirty="0" smtClean="0">
                <a:solidFill>
                  <a:srgbClr val="FEFFFC"/>
                </a:solidFill>
                <a:latin typeface="AR BLANCA" pitchFamily="2" charset="0"/>
              </a:rPr>
              <a:t>.</a:t>
            </a:r>
            <a:br>
              <a:rPr lang="en-US" sz="3200" dirty="0" smtClean="0">
                <a:solidFill>
                  <a:srgbClr val="FEFFFC"/>
                </a:solidFill>
                <a:latin typeface="AR BLANCA" pitchFamily="2" charset="0"/>
              </a:rPr>
            </a:br>
            <a:r>
              <a:rPr lang="en-US" sz="3200" dirty="0" smtClean="0">
                <a:solidFill>
                  <a:srgbClr val="F7FF13"/>
                </a:solidFill>
                <a:latin typeface="AR BLANCA" pitchFamily="2" charset="0"/>
              </a:rPr>
              <a:t>It is okay to cry if you have a problem</a:t>
            </a:r>
            <a:r>
              <a:rPr lang="en-US" sz="3200" dirty="0" smtClean="0">
                <a:solidFill>
                  <a:srgbClr val="FF42FF"/>
                </a:solidFill>
                <a:latin typeface="AR BLANCA" pitchFamily="2" charset="0"/>
              </a:rPr>
              <a:t>.</a:t>
            </a:r>
            <a:endParaRPr lang="en-US" sz="3200" dirty="0">
              <a:solidFill>
                <a:srgbClr val="FF42FF"/>
              </a:solidFill>
              <a:latin typeface="AR BLANCA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3581399" cy="28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2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458200" cy="1222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latin typeface="AR BLANCA" pitchFamily="2" charset="0"/>
              </a:rPr>
              <a:t>I can help </a:t>
            </a:r>
            <a:br>
              <a:rPr lang="en-US" sz="4400" dirty="0" smtClean="0">
                <a:latin typeface="AR BLANCA" pitchFamily="2" charset="0"/>
              </a:rPr>
            </a:br>
            <a:r>
              <a:rPr lang="en-US" sz="4000" dirty="0" smtClean="0">
                <a:solidFill>
                  <a:srgbClr val="F7FF13"/>
                </a:solidFill>
                <a:latin typeface="AR BLANCA" pitchFamily="2" charset="0"/>
              </a:rPr>
              <a:t>when you are hurting</a:t>
            </a:r>
            <a:endParaRPr lang="en-US" sz="4000" dirty="0">
              <a:solidFill>
                <a:srgbClr val="F7FF13"/>
              </a:solidFill>
              <a:latin typeface="AR BLANCA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4376737" cy="41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1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 BLANCA" pitchFamily="2" charset="0"/>
              </a:rPr>
              <a:t>I can help </a:t>
            </a:r>
            <a:r>
              <a:rPr lang="en-US" sz="4400" dirty="0" smtClean="0">
                <a:solidFill>
                  <a:srgbClr val="F7FF13"/>
                </a:solidFill>
                <a:latin typeface="AR BLANCA" pitchFamily="2" charset="0"/>
              </a:rPr>
              <a:t>solve </a:t>
            </a:r>
            <a:r>
              <a:rPr lang="en-US" sz="4400" dirty="0" smtClean="0">
                <a:latin typeface="AR BLANCA" pitchFamily="2" charset="0"/>
              </a:rPr>
              <a:t>problem.</a:t>
            </a:r>
            <a:endParaRPr lang="en-US" sz="4400" dirty="0">
              <a:latin typeface="AR BLANC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39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52"/>
            <a:ext cx="4571999" cy="466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8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32144" y="1524000"/>
            <a:ext cx="4600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 help you decide</a:t>
            </a:r>
            <a:endParaRPr lang="en-US" sz="4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2590800"/>
            <a:ext cx="5029200" cy="3048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F345FF"/>
                </a:solidFill>
              </a:rPr>
              <a:t>what the problem is and</a:t>
            </a:r>
            <a:br>
              <a:rPr lang="en-US" sz="3200" b="1" dirty="0" smtClean="0">
                <a:solidFill>
                  <a:srgbClr val="F345FF"/>
                </a:solidFill>
              </a:rPr>
            </a:br>
            <a:r>
              <a:rPr lang="en-US" sz="3200" b="1" dirty="0" smtClean="0">
                <a:solidFill>
                  <a:srgbClr val="F345FF"/>
                </a:solidFill>
              </a:rPr>
              <a:t>what you can do about it. </a:t>
            </a:r>
            <a:endParaRPr lang="en-US" sz="3200" b="1" dirty="0">
              <a:solidFill>
                <a:srgbClr val="F34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204</TotalTime>
  <Words>90</Words>
  <Application>Microsoft Macintosh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  Courtenay Counselor</vt:lpstr>
      <vt:lpstr>My name is  Mrs. Grace Koh.  My students call me Ms. Grace.</vt:lpstr>
      <vt:lpstr>I care about every student.</vt:lpstr>
      <vt:lpstr>Students can see the school counselor  if they need someone to talk to.</vt:lpstr>
      <vt:lpstr>I help students dry their tears. It is okay to cry if you have a problem.</vt:lpstr>
      <vt:lpstr>I can help  when you are hurting</vt:lpstr>
      <vt:lpstr>I can help solve problem.</vt:lpstr>
      <vt:lpstr>PowerPoint Presentation</vt:lpstr>
      <vt:lpstr>what the problem is and what you can do about it. </vt:lpstr>
      <vt:lpstr>PowerPoint Presentation</vt:lpstr>
      <vt:lpstr>My Office is 215. You can come to talk  if you are feeling sad  or upset  about anything.</vt:lpstr>
      <vt:lpstr>PowerPoint Presentation</vt:lpstr>
      <vt:lpstr>unless  the secret will hurt you or someone else. </vt:lpstr>
      <vt:lpstr>Everyone makes mistakes. I want to help students deal with their feelings about the mistakes they’ve made.</vt:lpstr>
      <vt:lpstr>No Magic solutions. We must work together                 to make it better..</vt:lpstr>
      <vt:lpstr>I want to help students feel better.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Counselor Is…</dc:title>
  <dc:creator>Paul Koh</dc:creator>
  <cp:lastModifiedBy>Grace Koh</cp:lastModifiedBy>
  <cp:revision>15</cp:revision>
  <dcterms:created xsi:type="dcterms:W3CDTF">2013-08-09T08:09:33Z</dcterms:created>
  <dcterms:modified xsi:type="dcterms:W3CDTF">2015-10-07T02:38:56Z</dcterms:modified>
</cp:coreProperties>
</file>