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2" r:id="rId3"/>
    <p:sldId id="263" r:id="rId4"/>
    <p:sldId id="277" r:id="rId5"/>
    <p:sldId id="28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DB301-F5CF-924E-A2C8-AC79D268C9AC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EA52A-4108-4D49-BA97-5932C46E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5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9EF0F3-2A04-D44B-9B54-2E7A56558620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E37215-FDD0-8940-A4BB-A74CE2068961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116FA5-BD44-0244-A7DE-17C043DCD97A}" type="slidenum">
              <a:rPr lang="en-US" sz="1200"/>
              <a:pPr/>
              <a:t>3</a:t>
            </a:fld>
            <a:endParaRPr lang="en-US" sz="1200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10/6/15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10/6/15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800" b="1" dirty="0" smtClean="0">
                <a:solidFill>
                  <a:srgbClr val="800000"/>
                </a:solidFill>
                <a:latin typeface="Helvetica" charset="0"/>
              </a:rPr>
              <a:t>SEL</a:t>
            </a:r>
            <a:endParaRPr lang="en-US" sz="4800" b="1" dirty="0">
              <a:solidFill>
                <a:srgbClr val="800000"/>
              </a:solidFill>
              <a:latin typeface="Helvetica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 dirty="0">
              <a:latin typeface="Helvetica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28638" y="16764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buSzPct val="100000"/>
            </a:pPr>
            <a:endParaRPr lang="en-US" sz="1700" b="1" dirty="0">
              <a:solidFill>
                <a:srgbClr val="000000"/>
              </a:solidFill>
              <a:latin typeface="Helvetica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0"/>
              <a:buNone/>
            </a:pPr>
            <a:endParaRPr lang="en-US" sz="3200" dirty="0">
              <a:latin typeface="Helvetica" charset="0"/>
            </a:endParaRP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2359188" y="2667000"/>
            <a:ext cx="4341649" cy="2971800"/>
            <a:chOff x="1628" y="1361"/>
            <a:chExt cx="2808" cy="2014"/>
          </a:xfrm>
        </p:grpSpPr>
        <p:sp>
          <p:nvSpPr>
            <p:cNvPr id="21521" name="Oval 7"/>
            <p:cNvSpPr>
              <a:spLocks noChangeArrowheads="1"/>
            </p:cNvSpPr>
            <p:nvPr/>
          </p:nvSpPr>
          <p:spPr bwMode="auto">
            <a:xfrm>
              <a:off x="1860" y="1361"/>
              <a:ext cx="2576" cy="201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1800" dirty="0"/>
            </a:p>
          </p:txBody>
        </p:sp>
        <p:sp>
          <p:nvSpPr>
            <p:cNvPr id="21522" name="Oval 8"/>
            <p:cNvSpPr>
              <a:spLocks noChangeArrowheads="1"/>
            </p:cNvSpPr>
            <p:nvPr/>
          </p:nvSpPr>
          <p:spPr bwMode="auto">
            <a:xfrm>
              <a:off x="2688" y="2019"/>
              <a:ext cx="920" cy="73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800" b="1" dirty="0"/>
                <a:t>social &amp; </a:t>
              </a:r>
            </a:p>
            <a:p>
              <a:pPr algn="ctr" eaLnBrk="1" hangingPunct="1"/>
              <a:r>
                <a:rPr lang="en-US" sz="1800" b="1" dirty="0"/>
                <a:t>emotional </a:t>
              </a:r>
            </a:p>
            <a:p>
              <a:pPr algn="ctr" eaLnBrk="1" hangingPunct="1"/>
              <a:r>
                <a:rPr lang="en-US" sz="1800" b="1" dirty="0"/>
                <a:t>learning </a:t>
              </a:r>
            </a:p>
          </p:txBody>
        </p:sp>
        <p:sp>
          <p:nvSpPr>
            <p:cNvPr id="21523" name="Line 9"/>
            <p:cNvSpPr>
              <a:spLocks noChangeShapeType="1"/>
            </p:cNvSpPr>
            <p:nvPr/>
          </p:nvSpPr>
          <p:spPr bwMode="auto">
            <a:xfrm>
              <a:off x="3608" y="2484"/>
              <a:ext cx="736" cy="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24" name="Line 10"/>
            <p:cNvSpPr>
              <a:spLocks noChangeShapeType="1"/>
            </p:cNvSpPr>
            <p:nvPr/>
          </p:nvSpPr>
          <p:spPr bwMode="auto">
            <a:xfrm flipH="1">
              <a:off x="1906" y="2484"/>
              <a:ext cx="782" cy="1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25" name="Line 11"/>
            <p:cNvSpPr>
              <a:spLocks noChangeShapeType="1"/>
            </p:cNvSpPr>
            <p:nvPr/>
          </p:nvSpPr>
          <p:spPr bwMode="auto">
            <a:xfrm flipV="1">
              <a:off x="3378" y="1555"/>
              <a:ext cx="506" cy="5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26" name="Text Box 12"/>
            <p:cNvSpPr txBox="1">
              <a:spLocks noChangeArrowheads="1"/>
            </p:cNvSpPr>
            <p:nvPr/>
          </p:nvSpPr>
          <p:spPr bwMode="auto">
            <a:xfrm>
              <a:off x="2611" y="1422"/>
              <a:ext cx="997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chemeClr val="tx2"/>
                  </a:solidFill>
                </a:rPr>
                <a:t>  </a:t>
              </a:r>
              <a:r>
                <a:rPr lang="en-US" sz="1800" b="1" dirty="0">
                  <a:solidFill>
                    <a:srgbClr val="800000"/>
                  </a:solidFill>
                </a:rPr>
                <a:t>Self- </a:t>
              </a:r>
              <a:r>
                <a:rPr lang="en-US" sz="1800" b="1" dirty="0" smtClean="0">
                  <a:solidFill>
                    <a:srgbClr val="800000"/>
                  </a:solidFill>
                </a:rPr>
                <a:t>      </a:t>
              </a:r>
              <a:r>
                <a:rPr lang="en-US" sz="1800" b="1" dirty="0">
                  <a:solidFill>
                    <a:srgbClr val="800000"/>
                  </a:solidFill>
                </a:rPr>
                <a:t>awareness</a:t>
              </a:r>
            </a:p>
          </p:txBody>
        </p:sp>
        <p:sp>
          <p:nvSpPr>
            <p:cNvPr id="21527" name="Text Box 13"/>
            <p:cNvSpPr txBox="1">
              <a:spLocks noChangeArrowheads="1"/>
            </p:cNvSpPr>
            <p:nvPr/>
          </p:nvSpPr>
          <p:spPr bwMode="auto">
            <a:xfrm>
              <a:off x="2024" y="2737"/>
              <a:ext cx="1011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1" dirty="0">
                  <a:solidFill>
                    <a:srgbClr val="800000"/>
                  </a:solidFill>
                </a:rPr>
                <a:t>Social awareness</a:t>
              </a:r>
            </a:p>
          </p:txBody>
        </p:sp>
        <p:sp>
          <p:nvSpPr>
            <p:cNvPr id="21528" name="Text Box 14"/>
            <p:cNvSpPr txBox="1">
              <a:spLocks noChangeArrowheads="1"/>
            </p:cNvSpPr>
            <p:nvPr/>
          </p:nvSpPr>
          <p:spPr bwMode="auto">
            <a:xfrm>
              <a:off x="3066" y="2783"/>
              <a:ext cx="1054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1" dirty="0">
                  <a:solidFill>
                    <a:srgbClr val="800000"/>
                  </a:solidFill>
                </a:rPr>
                <a:t>Relationship </a:t>
              </a:r>
            </a:p>
            <a:p>
              <a:pPr algn="ctr" eaLnBrk="1" hangingPunct="1"/>
              <a:r>
                <a:rPr lang="en-US" sz="1800" b="1" dirty="0">
                  <a:solidFill>
                    <a:srgbClr val="800000"/>
                  </a:solidFill>
                </a:rPr>
                <a:t>Skills</a:t>
              </a:r>
            </a:p>
          </p:txBody>
        </p:sp>
        <p:sp>
          <p:nvSpPr>
            <p:cNvPr id="21529" name="Line 15"/>
            <p:cNvSpPr>
              <a:spLocks noChangeShapeType="1"/>
            </p:cNvSpPr>
            <p:nvPr/>
          </p:nvSpPr>
          <p:spPr bwMode="auto">
            <a:xfrm>
              <a:off x="2366" y="1555"/>
              <a:ext cx="552" cy="5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30" name="Text Box 16"/>
            <p:cNvSpPr txBox="1">
              <a:spLocks noChangeArrowheads="1"/>
            </p:cNvSpPr>
            <p:nvPr/>
          </p:nvSpPr>
          <p:spPr bwMode="auto">
            <a:xfrm>
              <a:off x="3447" y="1920"/>
              <a:ext cx="989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 b="1" dirty="0">
                  <a:solidFill>
                    <a:srgbClr val="800000"/>
                  </a:solidFill>
                </a:rPr>
                <a:t>Responsible decision-making</a:t>
              </a:r>
            </a:p>
          </p:txBody>
        </p:sp>
        <p:sp>
          <p:nvSpPr>
            <p:cNvPr id="21531" name="Text Box 17"/>
            <p:cNvSpPr txBox="1">
              <a:spLocks noChangeArrowheads="1"/>
            </p:cNvSpPr>
            <p:nvPr/>
          </p:nvSpPr>
          <p:spPr bwMode="auto">
            <a:xfrm>
              <a:off x="1628" y="1907"/>
              <a:ext cx="1159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b="1" dirty="0">
                  <a:solidFill>
                    <a:srgbClr val="800000"/>
                  </a:solidFill>
                </a:rPr>
                <a:t>Self-management</a:t>
              </a:r>
            </a:p>
          </p:txBody>
        </p:sp>
        <p:sp>
          <p:nvSpPr>
            <p:cNvPr id="21532" name="Line 18"/>
            <p:cNvSpPr>
              <a:spLocks noChangeShapeType="1"/>
            </p:cNvSpPr>
            <p:nvPr/>
          </p:nvSpPr>
          <p:spPr bwMode="auto">
            <a:xfrm>
              <a:off x="3102" y="2755"/>
              <a:ext cx="0" cy="6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1511" name="Rectangle 19"/>
          <p:cNvSpPr>
            <a:spLocks noChangeArrowheads="1"/>
          </p:cNvSpPr>
          <p:nvPr/>
        </p:nvSpPr>
        <p:spPr bwMode="auto">
          <a:xfrm>
            <a:off x="4762500" y="16144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1512" name="Text Box 20"/>
          <p:cNvSpPr txBox="1">
            <a:spLocks noChangeArrowheads="1"/>
          </p:cNvSpPr>
          <p:nvPr/>
        </p:nvSpPr>
        <p:spPr bwMode="auto">
          <a:xfrm>
            <a:off x="2814638" y="1905000"/>
            <a:ext cx="3733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rgbClr val="000090"/>
                </a:solidFill>
              </a:rPr>
              <a:t>Recognizing one</a:t>
            </a:r>
            <a:r>
              <a:rPr lang="ja-JP" altLang="en-US" sz="1600" b="1" dirty="0">
                <a:solidFill>
                  <a:srgbClr val="000090"/>
                </a:solidFill>
              </a:rPr>
              <a:t>’</a:t>
            </a:r>
            <a:r>
              <a:rPr lang="en-US" sz="1600" b="1" dirty="0">
                <a:solidFill>
                  <a:srgbClr val="000090"/>
                </a:solidFill>
              </a:rPr>
              <a:t>s emotions and values as well as one</a:t>
            </a:r>
            <a:r>
              <a:rPr lang="ja-JP" altLang="en-US" sz="1600" b="1" dirty="0">
                <a:solidFill>
                  <a:srgbClr val="000090"/>
                </a:solidFill>
              </a:rPr>
              <a:t>’</a:t>
            </a:r>
            <a:r>
              <a:rPr lang="en-US" sz="1600" b="1" dirty="0">
                <a:solidFill>
                  <a:srgbClr val="000090"/>
                </a:solidFill>
              </a:rPr>
              <a:t>s strengths and limitations</a:t>
            </a:r>
          </a:p>
        </p:txBody>
      </p:sp>
      <p:sp>
        <p:nvSpPr>
          <p:cNvPr id="21513" name="Rectangle 21"/>
          <p:cNvSpPr>
            <a:spLocks noChangeArrowheads="1"/>
          </p:cNvSpPr>
          <p:nvPr/>
        </p:nvSpPr>
        <p:spPr bwMode="auto">
          <a:xfrm>
            <a:off x="7302500" y="30194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1514" name="Text Box 22"/>
          <p:cNvSpPr txBox="1">
            <a:spLocks noChangeArrowheads="1"/>
          </p:cNvSpPr>
          <p:nvPr/>
        </p:nvSpPr>
        <p:spPr bwMode="auto">
          <a:xfrm>
            <a:off x="6700838" y="2971800"/>
            <a:ext cx="2286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rgbClr val="000090"/>
                </a:solidFill>
              </a:rPr>
              <a:t>Making ethical, constructive</a:t>
            </a:r>
          </a:p>
          <a:p>
            <a:pPr algn="ctr" eaLnBrk="1" hangingPunct="1"/>
            <a:r>
              <a:rPr lang="en-US" sz="1600" b="1" dirty="0">
                <a:solidFill>
                  <a:srgbClr val="000090"/>
                </a:solidFill>
              </a:rPr>
              <a:t>choices about personal </a:t>
            </a:r>
          </a:p>
          <a:p>
            <a:pPr algn="ctr" eaLnBrk="1" hangingPunct="1"/>
            <a:r>
              <a:rPr lang="en-US" sz="1600" b="1" dirty="0">
                <a:solidFill>
                  <a:srgbClr val="000090"/>
                </a:solidFill>
              </a:rPr>
              <a:t>and social behavior</a:t>
            </a:r>
          </a:p>
        </p:txBody>
      </p:sp>
      <p:sp>
        <p:nvSpPr>
          <p:cNvPr id="21515" name="Rectangle 23"/>
          <p:cNvSpPr>
            <a:spLocks noChangeArrowheads="1"/>
          </p:cNvSpPr>
          <p:nvPr/>
        </p:nvSpPr>
        <p:spPr bwMode="auto">
          <a:xfrm>
            <a:off x="6862763" y="53736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1516" name="Text Box 24"/>
          <p:cNvSpPr txBox="1">
            <a:spLocks noChangeArrowheads="1"/>
          </p:cNvSpPr>
          <p:nvPr/>
        </p:nvSpPr>
        <p:spPr bwMode="auto">
          <a:xfrm>
            <a:off x="5862638" y="5257800"/>
            <a:ext cx="3276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rgbClr val="000090"/>
                </a:solidFill>
              </a:rPr>
              <a:t>Forming positive relationships, </a:t>
            </a:r>
          </a:p>
          <a:p>
            <a:pPr algn="ctr" eaLnBrk="1" hangingPunct="1"/>
            <a:r>
              <a:rPr lang="en-US" sz="1600" b="1" dirty="0">
                <a:solidFill>
                  <a:srgbClr val="000090"/>
                </a:solidFill>
              </a:rPr>
              <a:t>working in teams, dealing effectively with conflict</a:t>
            </a:r>
          </a:p>
        </p:txBody>
      </p:sp>
      <p:sp>
        <p:nvSpPr>
          <p:cNvPr id="21517" name="Rectangle 25"/>
          <p:cNvSpPr>
            <a:spLocks noChangeArrowheads="1"/>
          </p:cNvSpPr>
          <p:nvPr/>
        </p:nvSpPr>
        <p:spPr bwMode="auto">
          <a:xfrm>
            <a:off x="850900" y="5407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1518" name="Text Box 26"/>
          <p:cNvSpPr txBox="1">
            <a:spLocks noChangeArrowheads="1"/>
          </p:cNvSpPr>
          <p:nvPr/>
        </p:nvSpPr>
        <p:spPr bwMode="auto">
          <a:xfrm>
            <a:off x="528638" y="5334000"/>
            <a:ext cx="3200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rgbClr val="000090"/>
                </a:solidFill>
              </a:rPr>
              <a:t>Showing understanding and empathy for others</a:t>
            </a:r>
          </a:p>
        </p:txBody>
      </p:sp>
      <p:sp>
        <p:nvSpPr>
          <p:cNvPr id="21519" name="Rectangle 27"/>
          <p:cNvSpPr>
            <a:spLocks noChangeArrowheads="1"/>
          </p:cNvSpPr>
          <p:nvPr/>
        </p:nvSpPr>
        <p:spPr bwMode="auto">
          <a:xfrm>
            <a:off x="1003300" y="28844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1520" name="Text Box 28"/>
          <p:cNvSpPr txBox="1">
            <a:spLocks noChangeArrowheads="1"/>
          </p:cNvSpPr>
          <p:nvPr/>
        </p:nvSpPr>
        <p:spPr bwMode="auto">
          <a:xfrm>
            <a:off x="452438" y="3048000"/>
            <a:ext cx="18605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>
                <a:solidFill>
                  <a:srgbClr val="000090"/>
                </a:solidFill>
              </a:rPr>
              <a:t>Managing emotions and</a:t>
            </a:r>
          </a:p>
          <a:p>
            <a:pPr algn="ctr" eaLnBrk="1" hangingPunct="1"/>
            <a:r>
              <a:rPr lang="en-US" sz="1600" b="1" dirty="0">
                <a:solidFill>
                  <a:srgbClr val="000090"/>
                </a:solidFill>
              </a:rPr>
              <a:t>behaviors to achieve </a:t>
            </a:r>
          </a:p>
          <a:p>
            <a:pPr algn="ctr" eaLnBrk="1" hangingPunct="1"/>
            <a:r>
              <a:rPr lang="en-US" sz="1600" b="1" dirty="0">
                <a:solidFill>
                  <a:srgbClr val="000090"/>
                </a:solidFill>
              </a:rPr>
              <a:t>one</a:t>
            </a:r>
            <a:r>
              <a:rPr lang="ja-JP" altLang="en-US" sz="1600" b="1" dirty="0">
                <a:solidFill>
                  <a:srgbClr val="000090"/>
                </a:solidFill>
              </a:rPr>
              <a:t>’</a:t>
            </a:r>
            <a:r>
              <a:rPr lang="en-US" sz="1600" b="1" dirty="0">
                <a:solidFill>
                  <a:srgbClr val="000090"/>
                </a:solidFill>
              </a:rPr>
              <a:t>s goals</a:t>
            </a:r>
          </a:p>
        </p:txBody>
      </p:sp>
    </p:spTree>
    <p:extLst>
      <p:ext uri="{BB962C8B-B14F-4D97-AF65-F5344CB8AC3E}">
        <p14:creationId xmlns:p14="http://schemas.microsoft.com/office/powerpoint/2010/main" val="1736446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  <p:bldP spid="21514" grpId="0"/>
      <p:bldP spid="21516" grpId="0"/>
      <p:bldP spid="21518" grpId="0"/>
      <p:bldP spid="215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800000"/>
                </a:solidFill>
                <a:latin typeface="Helvetica" charset="0"/>
              </a:rPr>
              <a:t>SEL </a:t>
            </a:r>
            <a:r>
              <a:rPr lang="en-US" sz="3600" b="1" dirty="0" smtClean="0">
                <a:solidFill>
                  <a:srgbClr val="0000FF"/>
                </a:solidFill>
                <a:latin typeface="Helvetica" charset="0"/>
              </a:rPr>
              <a:t>Skill </a:t>
            </a:r>
            <a:r>
              <a:rPr lang="en-US" sz="3600" b="1" dirty="0">
                <a:solidFill>
                  <a:srgbClr val="0000FF"/>
                </a:solidFill>
                <a:latin typeface="Helvetica" charset="0"/>
              </a:rPr>
              <a:t>Development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Inter- Intrapersonal communication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Self-regulation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Risk assessment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Consequential thinking (if-then)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Assertiveness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Empathy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Perspective taking</a:t>
            </a:r>
          </a:p>
          <a:p>
            <a:pPr eaLnBrk="1" hangingPunct="1"/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Emotion knowledge</a:t>
            </a:r>
          </a:p>
        </p:txBody>
      </p:sp>
    </p:spTree>
    <p:extLst>
      <p:ext uri="{BB962C8B-B14F-4D97-AF65-F5344CB8AC3E}">
        <p14:creationId xmlns:p14="http://schemas.microsoft.com/office/powerpoint/2010/main" val="1637701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800000"/>
                </a:solidFill>
                <a:latin typeface="Helvetica" charset="0"/>
              </a:rPr>
              <a:t>SEL </a:t>
            </a:r>
            <a:r>
              <a:rPr lang="en-US" sz="3200" b="1" dirty="0">
                <a:solidFill>
                  <a:srgbClr val="0000FF"/>
                </a:solidFill>
                <a:latin typeface="Helvetica" charset="0"/>
              </a:rPr>
              <a:t>Skill </a:t>
            </a:r>
            <a:r>
              <a:rPr lang="en-US" sz="3200" b="1" dirty="0" smtClean="0">
                <a:solidFill>
                  <a:srgbClr val="0000FF"/>
                </a:solidFill>
                <a:latin typeface="Helvetica" charset="0"/>
              </a:rPr>
              <a:t>Development </a:t>
            </a:r>
            <a:r>
              <a:rPr lang="en-US" dirty="0" smtClean="0">
                <a:latin typeface="Helvetica" charset="0"/>
              </a:rPr>
              <a:t>continued</a:t>
            </a:r>
            <a:r>
              <a:rPr lang="en-US" dirty="0">
                <a:latin typeface="Helvetica" charset="0"/>
              </a:rPr>
              <a:t>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Attention regulation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Goal setting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Conflict resolution/ respectful disagreement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Negotiation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Specific and general social problem-solving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Emotion management/ coping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  <a:latin typeface="Helvetica" charset="0"/>
              </a:rPr>
              <a:t>Friendship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en-US" sz="24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en-US" sz="2400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b="1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67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SEL </a:t>
            </a:r>
            <a:endParaRPr lang="en-US" b="1" dirty="0">
              <a:solidFill>
                <a:srgbClr val="800000"/>
              </a:solidFill>
            </a:endParaRPr>
          </a:p>
        </p:txBody>
      </p:sp>
      <p:graphicFrame>
        <p:nvGraphicFramePr>
          <p:cNvPr id="47178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20101"/>
              </p:ext>
            </p:extLst>
          </p:nvPr>
        </p:nvGraphicFramePr>
        <p:xfrm>
          <a:off x="838200" y="1752600"/>
          <a:ext cx="7162800" cy="3748722"/>
        </p:xfrm>
        <a:graphic>
          <a:graphicData uri="http://schemas.openxmlformats.org/drawingml/2006/table">
            <a:tbl>
              <a:tblPr/>
              <a:tblGrid>
                <a:gridCol w="3352800"/>
                <a:gridCol w="3810000"/>
              </a:tblGrid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ocial </a:t>
                      </a:r>
                      <a:r>
                        <a:rPr kumimoji="1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motional </a:t>
                      </a: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earning </a:t>
                      </a: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Rituals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Check-In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Reflection Writing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Skill Lessons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Engagements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Contributions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Check-Out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29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SEL </a:t>
            </a:r>
            <a:endParaRPr lang="en-US" b="1" dirty="0">
              <a:solidFill>
                <a:srgbClr val="800000"/>
              </a:solidFill>
            </a:endParaRPr>
          </a:p>
        </p:txBody>
      </p:sp>
      <p:graphicFrame>
        <p:nvGraphicFramePr>
          <p:cNvPr id="47178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893989"/>
              </p:ext>
            </p:extLst>
          </p:nvPr>
        </p:nvGraphicFramePr>
        <p:xfrm>
          <a:off x="838200" y="1752600"/>
          <a:ext cx="7162800" cy="3748722"/>
        </p:xfrm>
        <a:graphic>
          <a:graphicData uri="http://schemas.openxmlformats.org/drawingml/2006/table">
            <a:tbl>
              <a:tblPr/>
              <a:tblGrid>
                <a:gridCol w="3352800"/>
                <a:gridCol w="3810000"/>
              </a:tblGrid>
              <a:tr h="6397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ocial </a:t>
                      </a:r>
                      <a:r>
                        <a:rPr kumimoji="1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motional </a:t>
                      </a: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</a:t>
                      </a: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earners volunteer in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Reflection Notebook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Quiet Time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Dare2Engage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Dare2Contribute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Tabletop Issues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1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Circle keepers</a:t>
                      </a:r>
                      <a:endParaRPr kumimoji="1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D5902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72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What is </a:t>
            </a:r>
            <a:r>
              <a:rPr lang="en-US" b="1" dirty="0" smtClean="0">
                <a:solidFill>
                  <a:srgbClr val="800000"/>
                </a:solidFill>
              </a:rPr>
              <a:t>SEL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Recognize and manage </a:t>
            </a:r>
            <a:r>
              <a:rPr lang="en-US" b="1" dirty="0" smtClean="0">
                <a:solidFill>
                  <a:srgbClr val="800000"/>
                </a:solidFill>
              </a:rPr>
              <a:t>emotions</a:t>
            </a:r>
          </a:p>
          <a:p>
            <a:pPr>
              <a:buFontTx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Care about and respect </a:t>
            </a:r>
            <a:r>
              <a:rPr lang="en-US" b="1" dirty="0" smtClean="0">
                <a:solidFill>
                  <a:srgbClr val="800000"/>
                </a:solidFill>
              </a:rPr>
              <a:t>others</a:t>
            </a:r>
          </a:p>
          <a:p>
            <a:pPr>
              <a:buFontTx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Develop</a:t>
            </a:r>
            <a:r>
              <a:rPr lang="en-US" b="1" dirty="0" smtClean="0">
                <a:solidFill>
                  <a:srgbClr val="800000"/>
                </a:solidFill>
              </a:rPr>
              <a:t> positive relations</a:t>
            </a:r>
          </a:p>
          <a:p>
            <a:pPr>
              <a:buFontTx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Make</a:t>
            </a:r>
            <a:r>
              <a:rPr lang="en-US" b="1" dirty="0" smtClean="0">
                <a:solidFill>
                  <a:srgbClr val="800000"/>
                </a:solidFill>
              </a:rPr>
              <a:t> good decisions</a:t>
            </a:r>
          </a:p>
          <a:p>
            <a:pPr>
              <a:buFontTx/>
              <a:buChar char="•"/>
            </a:pPr>
            <a:r>
              <a:rPr lang="en-US" b="1" dirty="0" smtClean="0">
                <a:solidFill>
                  <a:srgbClr val="0000FF"/>
                </a:solidFill>
              </a:rPr>
              <a:t>Behave</a:t>
            </a:r>
            <a:r>
              <a:rPr lang="en-US" b="1" dirty="0" smtClean="0">
                <a:solidFill>
                  <a:srgbClr val="800000"/>
                </a:solidFill>
              </a:rPr>
              <a:t> responsibly and ethically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26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1201</TotalTime>
  <Words>179</Words>
  <Application>Microsoft Macintosh PowerPoint</Application>
  <PresentationFormat>On-screen Show (4:3)</PresentationFormat>
  <Paragraphs>64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SEL</vt:lpstr>
      <vt:lpstr>SEL Skill Development</vt:lpstr>
      <vt:lpstr>SEL Skill Development continued:</vt:lpstr>
      <vt:lpstr>SEL </vt:lpstr>
      <vt:lpstr>SEL </vt:lpstr>
      <vt:lpstr>What is SEL?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and Emotional Learning (SEL)</dc:title>
  <dc:creator>Grace Koh</dc:creator>
  <cp:lastModifiedBy>Grace Koh</cp:lastModifiedBy>
  <cp:revision>17</cp:revision>
  <cp:lastPrinted>2014-09-01T13:07:34Z</cp:lastPrinted>
  <dcterms:created xsi:type="dcterms:W3CDTF">2014-09-01T10:52:23Z</dcterms:created>
  <dcterms:modified xsi:type="dcterms:W3CDTF">2015-10-07T05:06:22Z</dcterms:modified>
</cp:coreProperties>
</file>